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8"/>
  </p:notesMasterIdLst>
  <p:handoutMasterIdLst>
    <p:handoutMasterId r:id="rId29"/>
  </p:handoutMasterIdLst>
  <p:sldIdLst>
    <p:sldId id="287" r:id="rId2"/>
    <p:sldId id="256" r:id="rId3"/>
    <p:sldId id="260" r:id="rId4"/>
    <p:sldId id="261" r:id="rId5"/>
    <p:sldId id="263" r:id="rId6"/>
    <p:sldId id="264" r:id="rId7"/>
    <p:sldId id="257" r:id="rId8"/>
    <p:sldId id="280" r:id="rId9"/>
    <p:sldId id="266" r:id="rId10"/>
    <p:sldId id="285" r:id="rId11"/>
    <p:sldId id="284" r:id="rId12"/>
    <p:sldId id="259" r:id="rId13"/>
    <p:sldId id="277" r:id="rId14"/>
    <p:sldId id="268" r:id="rId15"/>
    <p:sldId id="267" r:id="rId16"/>
    <p:sldId id="273" r:id="rId17"/>
    <p:sldId id="281" r:id="rId18"/>
    <p:sldId id="274" r:id="rId19"/>
    <p:sldId id="282" r:id="rId20"/>
    <p:sldId id="278" r:id="rId21"/>
    <p:sldId id="283" r:id="rId22"/>
    <p:sldId id="279" r:id="rId23"/>
    <p:sldId id="258" r:id="rId24"/>
    <p:sldId id="286" r:id="rId25"/>
    <p:sldId id="276" r:id="rId26"/>
    <p:sldId id="26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CC"/>
    <a:srgbClr val="DDF4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A0A6DA-0F66-456E-A044-3B88518177E8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4C65DC-D467-4F4C-B278-437754C81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3670D5-EA88-464A-9023-5A066A7D4E06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BF551B-CB65-41D1-9836-373F98BB2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1CCAC5-A61C-4883-9AA3-E4AFA4E5EA63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BD09-94A3-4597-902B-9C2C9CD1EBD0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C53E-B9AA-44CD-A666-548026F36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F78E-91AF-4BE7-8347-6C3986F050FB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A0EB-7592-41E1-A715-4A98EABB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A595-061B-44A6-9AA7-D1DEDAA872F2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C0F1-2069-4F73-A310-5307D39F2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2C5B-0FE7-4DE3-A206-6F104CFCEC26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8416-FEEA-413A-85AF-6ACC97AF0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037C-0EAF-4623-B326-83233A5E056E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CEF8-137C-458B-AF21-5BE4CDAB8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5FAD-4B43-4D66-8B1B-FEAE69C3AD42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E8FF-16D3-4B6E-8227-E79ACC42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D703-FAC6-4FC2-AE4C-A735126DD84D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9DA3-3D86-453F-ACE7-2BACD1A35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7EE7-96BA-428F-BB44-1D6C6BE4913B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88BB-AAB9-4387-AE3C-EB70BB9F1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ED8F-B754-432F-A171-89E30DF2BB39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ADC4-05F7-4F63-8906-28134D04E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9D35-527E-44BB-84AF-4B4FE73BEAE5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B204-C873-4947-9BF7-4A7B7B6C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CDE7-4360-4C4D-AE61-92C72EFDB280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337B-0074-464F-AB07-47EDD1FDD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93BBD7-58E6-4C59-A2AF-960AC39072AE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5D9BC9-C486-4FAF-9EC4-77A1BEA71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40;&#1056;&#1041;&#1054;&#1053;&#1054;&#1042;&#1067;&#1045;%20&#1050;&#1048;&#1057;&#1051;&#1054;&#1058;&#1067;%202\Arabatskiy-kon_---Krasivaya-muzyka-o-lyubvi-i-nezhnosti(mp3-sait.info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IV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территориальная научно-практическая конференция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учителей химии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«Теория и практика обучения химии в условиях реализации стандартов общего образования»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en-US" dirty="0" smtClean="0"/>
              <a:t>http://chemistryteacher.com.ru/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11188" y="1341438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Так с чем же могут реагировать </a:t>
            </a:r>
            <a:r>
              <a:rPr lang="ru-RU" sz="4000" i="1">
                <a:solidFill>
                  <a:schemeClr val="hlink"/>
                </a:solidFill>
                <a:latin typeface="Arial Black" pitchFamily="34" charset="0"/>
              </a:rPr>
              <a:t>карбоновые</a:t>
            </a:r>
            <a:r>
              <a:rPr lang="ru-RU" sz="3200" i="1">
                <a:solidFill>
                  <a:schemeClr val="hlink"/>
                </a:solidFill>
                <a:latin typeface="Arial Black" pitchFamily="34" charset="0"/>
              </a:rPr>
              <a:t> кислоты?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Тема урока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dirty="0" smtClean="0">
                <a:solidFill>
                  <a:schemeClr val="hlink"/>
                </a:solidFill>
                <a:latin typeface="Arial Black" pitchFamily="34" charset="0"/>
              </a:rPr>
              <a:t>Химические свойства  карбоновых кислот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chemeClr val="folHlink"/>
                </a:solidFill>
                <a:latin typeface="Arial Black" pitchFamily="34" charset="0"/>
              </a:rPr>
              <a:t>Памятка  для  обучающегося</a:t>
            </a:r>
          </a:p>
        </p:txBody>
      </p:sp>
      <p:pic>
        <p:nvPicPr>
          <p:cNvPr id="12291" name="Picture 4" descr="http://profesorjrc.es/images/quimi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5486400"/>
            <a:ext cx="205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Объект 2"/>
          <p:cNvSpPr>
            <a:spLocks noGrp="1"/>
          </p:cNvSpPr>
          <p:nvPr>
            <p:ph idx="4294967295"/>
          </p:nvPr>
        </p:nvSpPr>
        <p:spPr>
          <a:xfrm>
            <a:off x="358775" y="1125538"/>
            <a:ext cx="8785225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   Внимательно читая текст, отмечай значками на полях (справа или слева),насколько новая и понятная для тебя информация: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 	</a:t>
            </a: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</a:rPr>
              <a:t>+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	- уже знал;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  <a:sym typeface="Wingdings 2" pitchFamily="18" charset="2"/>
              </a:rPr>
              <a:t> 	</a:t>
            </a: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  <a:sym typeface="Wingdings 2" pitchFamily="18" charset="2"/>
              </a:rPr>
              <a:t>-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  <a:sym typeface="Wingdings 2" pitchFamily="18" charset="2"/>
              </a:rPr>
              <a:t>	- новое;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  <a:sym typeface="Wingdings 2" pitchFamily="18" charset="2"/>
              </a:rPr>
              <a:t> 	</a:t>
            </a: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  <a:sym typeface="Wingdings 2" pitchFamily="18" charset="2"/>
              </a:rPr>
              <a:t>!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  <a:sym typeface="Wingdings 2" pitchFamily="18" charset="2"/>
              </a:rPr>
              <a:t>	- думал иначе;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  <a:sym typeface="Wingdings 2" pitchFamily="18" charset="2"/>
              </a:rPr>
              <a:t> 	</a:t>
            </a: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  <a:sym typeface="Wingdings 2" pitchFamily="18" charset="2"/>
              </a:rPr>
              <a:t>?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  <a:sym typeface="Wingdings 2" pitchFamily="18" charset="2"/>
              </a:rPr>
              <a:t>	- не понял, есть вопросы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932363" y="3429000"/>
            <a:ext cx="3744912" cy="2592388"/>
          </a:xfrm>
          <a:prstGeom prst="plaque">
            <a:avLst>
              <a:gd name="adj" fmla="val 16667"/>
            </a:avLst>
          </a:prstGeom>
          <a:solidFill>
            <a:srgbClr val="DDF4FF"/>
          </a:solidFill>
          <a:ln w="76200" cmpd="tri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341438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chemeClr val="hlink"/>
                </a:solidFill>
                <a:latin typeface="Arial Black" pitchFamily="34" charset="0"/>
              </a:rPr>
              <a:t>Взаимодействие  карбоновых кислот со спиртами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427538" y="3644900"/>
            <a:ext cx="4537075" cy="22320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Соблюдайте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правила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техники безопасности</a:t>
            </a:r>
          </a:p>
        </p:txBody>
      </p:sp>
      <p:sp>
        <p:nvSpPr>
          <p:cNvPr id="13317" name="Заголовок 1"/>
          <p:cNvSpPr>
            <a:spLocks/>
          </p:cNvSpPr>
          <p:nvPr/>
        </p:nvSpPr>
        <p:spPr bwMode="auto">
          <a:xfrm>
            <a:off x="395288" y="260350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i="1">
                <a:solidFill>
                  <a:schemeClr val="folHlink"/>
                </a:solidFill>
                <a:latin typeface="Arial Black" pitchFamily="34" charset="0"/>
              </a:rPr>
              <a:t>Лабораторный  опыт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3995738" y="2997200"/>
            <a:ext cx="504825" cy="295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nstantia"/>
              </a:rPr>
              <a:t>!</a:t>
            </a:r>
          </a:p>
        </p:txBody>
      </p:sp>
      <p:pic>
        <p:nvPicPr>
          <p:cNvPr id="1331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163"/>
            <a:ext cx="334803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3" grpId="0" build="p"/>
      <p:bldP spid="358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5"/>
          <p:cNvSpPr>
            <a:spLocks noChangeArrowheads="1"/>
          </p:cNvSpPr>
          <p:nvPr/>
        </p:nvSpPr>
        <p:spPr bwMode="auto">
          <a:xfrm>
            <a:off x="2339975" y="1125538"/>
            <a:ext cx="4537075" cy="46085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6" name="Oval 35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4495800" y="1143000"/>
            <a:ext cx="152400" cy="4572000"/>
            <a:chOff x="7543800" y="1143000"/>
            <a:chExt cx="152400" cy="4572000"/>
          </a:xfrm>
        </p:grpSpPr>
        <p:sp>
          <p:nvSpPr>
            <p:cNvPr id="9" name="Rectangle 8"/>
            <p:cNvSpPr/>
            <p:nvPr/>
          </p:nvSpPr>
          <p:spPr>
            <a:xfrm>
              <a:off x="7543800" y="1143000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5562600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 rot="9000000">
            <a:off x="4495800" y="1143000"/>
            <a:ext cx="152400" cy="4572000"/>
            <a:chOff x="7543800" y="1143000"/>
            <a:chExt cx="152400" cy="4572000"/>
          </a:xfrm>
        </p:grpSpPr>
        <p:sp>
          <p:nvSpPr>
            <p:cNvPr id="13" name="Rectangle 12"/>
            <p:cNvSpPr/>
            <p:nvPr/>
          </p:nvSpPr>
          <p:spPr>
            <a:xfrm>
              <a:off x="7543398" y="1143697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3409" y="5563277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42" name="Group 14"/>
          <p:cNvGrpSpPr>
            <a:grpSpLocks/>
          </p:cNvGrpSpPr>
          <p:nvPr/>
        </p:nvGrpSpPr>
        <p:grpSpPr bwMode="auto">
          <a:xfrm rot="7200000">
            <a:off x="4495800" y="1143000"/>
            <a:ext cx="152400" cy="4572000"/>
            <a:chOff x="7543800" y="1143000"/>
            <a:chExt cx="152400" cy="4572000"/>
          </a:xfrm>
        </p:grpSpPr>
        <p:sp>
          <p:nvSpPr>
            <p:cNvPr id="16" name="Rectangle 15"/>
            <p:cNvSpPr/>
            <p:nvPr/>
          </p:nvSpPr>
          <p:spPr>
            <a:xfrm>
              <a:off x="7541453" y="1145285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44191" y="5563277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43" name="Group 17"/>
          <p:cNvGrpSpPr>
            <a:grpSpLocks/>
          </p:cNvGrpSpPr>
          <p:nvPr/>
        </p:nvGrpSpPr>
        <p:grpSpPr bwMode="auto">
          <a:xfrm rot="5400000">
            <a:off x="4495800" y="1143000"/>
            <a:ext cx="152400" cy="4572000"/>
            <a:chOff x="7543800" y="1143000"/>
            <a:chExt cx="152400" cy="4572000"/>
          </a:xfrm>
        </p:grpSpPr>
        <p:sp>
          <p:nvSpPr>
            <p:cNvPr id="19" name="Rectangle 18"/>
            <p:cNvSpPr/>
            <p:nvPr/>
          </p:nvSpPr>
          <p:spPr>
            <a:xfrm>
              <a:off x="7543800" y="1143000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43800" y="5562600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44" name="Group 20"/>
          <p:cNvGrpSpPr>
            <a:grpSpLocks/>
          </p:cNvGrpSpPr>
          <p:nvPr/>
        </p:nvGrpSpPr>
        <p:grpSpPr bwMode="auto">
          <a:xfrm rot="3600000">
            <a:off x="4495800" y="1143000"/>
            <a:ext cx="152400" cy="4572000"/>
            <a:chOff x="7543800" y="1143000"/>
            <a:chExt cx="152400" cy="4572000"/>
          </a:xfrm>
        </p:grpSpPr>
        <p:sp>
          <p:nvSpPr>
            <p:cNvPr id="22" name="Rectangle 21"/>
            <p:cNvSpPr/>
            <p:nvPr/>
          </p:nvSpPr>
          <p:spPr>
            <a:xfrm>
              <a:off x="7542023" y="1142904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43409" y="5563277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345" name="Group 23"/>
          <p:cNvGrpSpPr>
            <a:grpSpLocks/>
          </p:cNvGrpSpPr>
          <p:nvPr/>
        </p:nvGrpSpPr>
        <p:grpSpPr bwMode="auto">
          <a:xfrm rot="1800000">
            <a:off x="4495800" y="1143000"/>
            <a:ext cx="152400" cy="4572000"/>
            <a:chOff x="7543800" y="1143000"/>
            <a:chExt cx="152400" cy="4572000"/>
          </a:xfrm>
        </p:grpSpPr>
        <p:sp>
          <p:nvSpPr>
            <p:cNvPr id="25" name="Rectangle 24"/>
            <p:cNvSpPr/>
            <p:nvPr/>
          </p:nvSpPr>
          <p:spPr>
            <a:xfrm>
              <a:off x="7543409" y="1142323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43398" y="5561903"/>
              <a:ext cx="1524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495800" y="1600200"/>
            <a:ext cx="152400" cy="3657600"/>
            <a:chOff x="4495800" y="1143000"/>
            <a:chExt cx="152400" cy="4572000"/>
          </a:xfrm>
        </p:grpSpPr>
        <p:sp>
          <p:nvSpPr>
            <p:cNvPr id="31" name="Rectangle 30"/>
            <p:cNvSpPr/>
            <p:nvPr/>
          </p:nvSpPr>
          <p:spPr>
            <a:xfrm>
              <a:off x="4495800" y="1143000"/>
              <a:ext cx="152400" cy="2286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95800" y="3429000"/>
              <a:ext cx="152400" cy="228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347" name="TextBox 26"/>
          <p:cNvSpPr txBox="1">
            <a:spLocks noChangeArrowheads="1"/>
          </p:cNvSpPr>
          <p:nvPr/>
        </p:nvSpPr>
        <p:spPr bwMode="auto">
          <a:xfrm>
            <a:off x="755650" y="381000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chemeClr val="folHlink"/>
                </a:solidFill>
                <a:latin typeface="Arial Black" pitchFamily="34" charset="0"/>
              </a:rPr>
              <a:t>Время опыта – 5 минут</a:t>
            </a:r>
            <a:endParaRPr lang="en-US" sz="4000" i="1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03575" y="61658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До окончания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4 минуты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575" y="6165850"/>
            <a:ext cx="2582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До окончания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3 минуты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03575" y="616585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До окончания 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минуты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03575" y="6165850"/>
            <a:ext cx="2582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До окончания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1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минуты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76600" y="6237288"/>
            <a:ext cx="253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До окончания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1 минута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3000">
                <a:schemeClr val="accent1">
                  <a:tint val="44500"/>
                  <a:satMod val="160000"/>
                  <a:alpha val="19000"/>
                </a:schemeClr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3000">
                <a:schemeClr val="accent1">
                  <a:tint val="44500"/>
                  <a:satMod val="160000"/>
                  <a:alpha val="19000"/>
                </a:schemeClr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3000">
                <a:schemeClr val="accent1">
                  <a:tint val="44500"/>
                  <a:satMod val="160000"/>
                  <a:alpha val="19000"/>
                </a:schemeClr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3000">
                <a:schemeClr val="accent1">
                  <a:tint val="44500"/>
                  <a:satMod val="160000"/>
                  <a:alpha val="19000"/>
                </a:schemeClr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3000">
                <a:schemeClr val="accent1">
                  <a:tint val="44500"/>
                  <a:satMod val="160000"/>
                  <a:alpha val="19000"/>
                </a:schemeClr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68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30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6" dur="3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6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6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6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300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chemeClr val="folHlink"/>
                </a:solidFill>
                <a:latin typeface="Arial Black" pitchFamily="34" charset="0"/>
              </a:rPr>
              <a:t>Результаты    опыта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250825" y="2708275"/>
            <a:ext cx="8642350" cy="1108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b="1" smtClean="0">
                <a:solidFill>
                  <a:schemeClr val="hlink"/>
                </a:solidFill>
              </a:rPr>
              <a:t>СН</a:t>
            </a:r>
            <a:r>
              <a:rPr lang="ru-RU" sz="3000" b="1" baseline="-25000" smtClean="0">
                <a:solidFill>
                  <a:schemeClr val="hlink"/>
                </a:solidFill>
              </a:rPr>
              <a:t>3</a:t>
            </a:r>
            <a:r>
              <a:rPr lang="ru-RU" sz="3000" b="1" smtClean="0">
                <a:solidFill>
                  <a:schemeClr val="hlink"/>
                </a:solidFill>
              </a:rPr>
              <a:t> ―С      +   НО ―С</a:t>
            </a:r>
            <a:r>
              <a:rPr lang="ru-RU" sz="3000" b="1" baseline="-25000" smtClean="0">
                <a:solidFill>
                  <a:schemeClr val="hlink"/>
                </a:solidFill>
              </a:rPr>
              <a:t>2</a:t>
            </a:r>
            <a:r>
              <a:rPr lang="ru-RU" sz="3000" b="1" smtClean="0">
                <a:solidFill>
                  <a:schemeClr val="hlink"/>
                </a:solidFill>
              </a:rPr>
              <a:t>Н</a:t>
            </a:r>
            <a:r>
              <a:rPr lang="ru-RU" sz="3000" b="1" baseline="-25000" smtClean="0">
                <a:solidFill>
                  <a:schemeClr val="hlink"/>
                </a:solidFill>
              </a:rPr>
              <a:t>5             </a:t>
            </a:r>
            <a:r>
              <a:rPr lang="ru-RU" sz="3000" b="1" smtClean="0">
                <a:solidFill>
                  <a:schemeClr val="hlink"/>
                </a:solidFill>
                <a:sym typeface="Symbol" pitchFamily="18" charset="2"/>
              </a:rPr>
              <a:t>СН</a:t>
            </a:r>
            <a:r>
              <a:rPr lang="ru-RU" sz="3000" b="1" baseline="-25000" smtClean="0">
                <a:solidFill>
                  <a:schemeClr val="hlink"/>
                </a:solidFill>
                <a:sym typeface="Symbol" pitchFamily="18" charset="2"/>
              </a:rPr>
              <a:t>3</a:t>
            </a:r>
            <a:r>
              <a:rPr lang="ru-RU" sz="3000" b="1" smtClean="0">
                <a:solidFill>
                  <a:schemeClr val="hlink"/>
                </a:solidFill>
                <a:sym typeface="Symbol" pitchFamily="18" charset="2"/>
              </a:rPr>
              <a:t> ― С                 + Н</a:t>
            </a:r>
            <a:r>
              <a:rPr lang="ru-RU" sz="3000" b="1" baseline="-25000" smtClean="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ru-RU" sz="3000" b="1" smtClean="0">
                <a:solidFill>
                  <a:schemeClr val="hlink"/>
                </a:solidFill>
                <a:sym typeface="Symbol" pitchFamily="18" charset="2"/>
              </a:rPr>
              <a:t>О</a:t>
            </a:r>
            <a:endParaRPr lang="ru-RU" sz="3000" smtClean="0"/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6227763" y="2276475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6227763" y="3141663"/>
            <a:ext cx="17287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О―С</a:t>
            </a:r>
            <a:r>
              <a:rPr lang="ru-RU" sz="3200" b="1" baseline="-25000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Н</a:t>
            </a:r>
            <a:r>
              <a:rPr lang="ru-RU" sz="3200" b="1" baseline="-25000">
                <a:solidFill>
                  <a:schemeClr val="hlink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1547813" y="2205038"/>
            <a:ext cx="504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1547813" y="3213100"/>
            <a:ext cx="720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ОН</a:t>
            </a:r>
          </a:p>
        </p:txBody>
      </p:sp>
      <p:sp>
        <p:nvSpPr>
          <p:cNvPr id="15368" name="WordArt 10"/>
          <p:cNvSpPr>
            <a:spLocks noChangeArrowheads="1" noChangeShapeType="1" noTextEdit="1"/>
          </p:cNvSpPr>
          <p:nvPr/>
        </p:nvSpPr>
        <p:spPr bwMode="auto">
          <a:xfrm rot="-2817621">
            <a:off x="1489075" y="2695576"/>
            <a:ext cx="231775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 rot="-2817621">
            <a:off x="6097587" y="2695576"/>
            <a:ext cx="231775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1547813" y="3141663"/>
            <a:ext cx="144462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6156325" y="3141663"/>
            <a:ext cx="144463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1476375" y="3357563"/>
            <a:ext cx="1008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1476375" y="3357563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>
            <a:off x="2484438" y="2708275"/>
            <a:ext cx="0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>
            <a:off x="2771775" y="2708275"/>
            <a:ext cx="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>
            <a:off x="2484438" y="2708275"/>
            <a:ext cx="2873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21"/>
          <p:cNvSpPr>
            <a:spLocks noChangeShapeType="1"/>
          </p:cNvSpPr>
          <p:nvPr/>
        </p:nvSpPr>
        <p:spPr bwMode="auto">
          <a:xfrm>
            <a:off x="1476375" y="37163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Rectangle 23"/>
          <p:cNvSpPr>
            <a:spLocks/>
          </p:cNvSpPr>
          <p:nvPr/>
        </p:nvSpPr>
        <p:spPr bwMode="auto">
          <a:xfrm>
            <a:off x="3779838" y="2349500"/>
            <a:ext cx="1368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 i="1">
                <a:solidFill>
                  <a:schemeClr val="folHlink"/>
                </a:solidFill>
                <a:latin typeface="Calibri" pitchFamily="34" charset="0"/>
              </a:rPr>
              <a:t>H</a:t>
            </a:r>
            <a:r>
              <a:rPr lang="en-US" sz="2400" b="1" i="1" baseline="-25000">
                <a:solidFill>
                  <a:schemeClr val="folHlink"/>
                </a:solidFill>
                <a:latin typeface="Calibri" pitchFamily="34" charset="0"/>
              </a:rPr>
              <a:t>2</a:t>
            </a:r>
            <a:r>
              <a:rPr lang="en-US" sz="2400" b="1" i="1">
                <a:solidFill>
                  <a:schemeClr val="folHlink"/>
                </a:solidFill>
                <a:latin typeface="Calibri" pitchFamily="34" charset="0"/>
              </a:rPr>
              <a:t>SO</a:t>
            </a:r>
            <a:r>
              <a:rPr lang="en-US" sz="2400" b="1" i="1" baseline="-25000">
                <a:solidFill>
                  <a:schemeClr val="folHlink"/>
                </a:solidFill>
                <a:latin typeface="Calibri" pitchFamily="34" charset="0"/>
              </a:rPr>
              <a:t>4 </a:t>
            </a:r>
            <a:r>
              <a:rPr lang="en-US" sz="2400" b="1" i="1">
                <a:solidFill>
                  <a:schemeClr val="folHlink"/>
                </a:solidFill>
                <a:latin typeface="Calibri" pitchFamily="34" charset="0"/>
              </a:rPr>
              <a:t>, t˚</a:t>
            </a:r>
          </a:p>
        </p:txBody>
      </p:sp>
      <p:pic>
        <p:nvPicPr>
          <p:cNvPr id="15379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140200" y="2997200"/>
            <a:ext cx="719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 sz="2400" i="1" smtClean="0">
                <a:solidFill>
                  <a:schemeClr val="folHlink"/>
                </a:solidFill>
                <a:latin typeface="Arial Black" pitchFamily="34" charset="0"/>
              </a:rPr>
              <a:t>Химические свойства предельных одноосновных карбоновых кислот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2339975" y="2205038"/>
            <a:ext cx="4176713" cy="1368425"/>
          </a:xfrm>
          <a:prstGeom prst="ellipse">
            <a:avLst/>
          </a:prstGeom>
          <a:solidFill>
            <a:srgbClr val="FFCC99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771775" y="263683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hlink"/>
                </a:solidFill>
                <a:latin typeface="Arial Black" pitchFamily="34" charset="0"/>
              </a:rPr>
              <a:t>КИСЛОТА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250825" y="1557338"/>
            <a:ext cx="2016125" cy="1150937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3419475" y="3860800"/>
            <a:ext cx="2160588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6804025" y="1628775"/>
            <a:ext cx="2016125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H="1">
            <a:off x="2771775" y="4581525"/>
            <a:ext cx="647700" cy="2873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6393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190817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5651500" y="5661025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9"/>
          <p:cNvSpPr>
            <a:spLocks noChangeArrowheads="1"/>
          </p:cNvSpPr>
          <p:nvPr/>
        </p:nvSpPr>
        <p:spPr bwMode="auto">
          <a:xfrm>
            <a:off x="1619250" y="4941888"/>
            <a:ext cx="1512888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6011863" y="5013325"/>
            <a:ext cx="1512887" cy="327025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Rectangle 19"/>
          <p:cNvSpPr>
            <a:spLocks noChangeArrowheads="1"/>
          </p:cNvSpPr>
          <p:nvPr/>
        </p:nvSpPr>
        <p:spPr bwMode="auto">
          <a:xfrm>
            <a:off x="323850" y="908050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2771775" y="1628775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4716463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5435600" y="1052513"/>
            <a:ext cx="1511300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7380288" y="9810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5580063" y="4581525"/>
            <a:ext cx="792162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04" name="Line 17"/>
          <p:cNvSpPr>
            <a:spLocks noChangeShapeType="1"/>
          </p:cNvSpPr>
          <p:nvPr/>
        </p:nvSpPr>
        <p:spPr bwMode="auto">
          <a:xfrm flipH="1">
            <a:off x="3132138" y="4941888"/>
            <a:ext cx="863600" cy="6477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05" name="Line 17"/>
          <p:cNvSpPr>
            <a:spLocks noChangeShapeType="1"/>
          </p:cNvSpPr>
          <p:nvPr/>
        </p:nvSpPr>
        <p:spPr bwMode="auto">
          <a:xfrm>
            <a:off x="5148263" y="4941888"/>
            <a:ext cx="720725" cy="7207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06" name="Line 17"/>
          <p:cNvSpPr>
            <a:spLocks noChangeShapeType="1"/>
          </p:cNvSpPr>
          <p:nvPr/>
        </p:nvSpPr>
        <p:spPr bwMode="auto">
          <a:xfrm flipV="1">
            <a:off x="7885113" y="1341438"/>
            <a:ext cx="215900" cy="2873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07" name="Line 17"/>
          <p:cNvSpPr>
            <a:spLocks noChangeShapeType="1"/>
          </p:cNvSpPr>
          <p:nvPr/>
        </p:nvSpPr>
        <p:spPr bwMode="auto">
          <a:xfrm flipH="1" flipV="1">
            <a:off x="6732588" y="1412875"/>
            <a:ext cx="503237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08" name="Line 17"/>
          <p:cNvSpPr>
            <a:spLocks noChangeShapeType="1"/>
          </p:cNvSpPr>
          <p:nvPr/>
        </p:nvSpPr>
        <p:spPr bwMode="auto">
          <a:xfrm flipH="1" flipV="1">
            <a:off x="1042988" y="1268413"/>
            <a:ext cx="144462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09" name="Line 17"/>
          <p:cNvSpPr>
            <a:spLocks noChangeShapeType="1"/>
          </p:cNvSpPr>
          <p:nvPr/>
        </p:nvSpPr>
        <p:spPr bwMode="auto">
          <a:xfrm flipH="1" flipV="1">
            <a:off x="6227763" y="1844675"/>
            <a:ext cx="574675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10" name="Line 32"/>
          <p:cNvSpPr>
            <a:spLocks noChangeShapeType="1"/>
          </p:cNvSpPr>
          <p:nvPr/>
        </p:nvSpPr>
        <p:spPr bwMode="auto">
          <a:xfrm flipH="1" flipV="1">
            <a:off x="1979613" y="2492375"/>
            <a:ext cx="360362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11" name="Line 33"/>
          <p:cNvSpPr>
            <a:spLocks noChangeShapeType="1"/>
          </p:cNvSpPr>
          <p:nvPr/>
        </p:nvSpPr>
        <p:spPr bwMode="auto">
          <a:xfrm flipV="1">
            <a:off x="6516688" y="2492375"/>
            <a:ext cx="431800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12" name="Line 34"/>
          <p:cNvSpPr>
            <a:spLocks noChangeShapeType="1"/>
          </p:cNvSpPr>
          <p:nvPr/>
        </p:nvSpPr>
        <p:spPr bwMode="auto">
          <a:xfrm flipH="1">
            <a:off x="4427538" y="3573463"/>
            <a:ext cx="0" cy="2873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26656" name="Arabatskiy-kon_---Krasivaya-muzyka-o-lyubvi-i-nezhnosti(mp3-sait.info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4" name="Rectangle 19"/>
          <p:cNvSpPr>
            <a:spLocks noChangeArrowheads="1"/>
          </p:cNvSpPr>
          <p:nvPr/>
        </p:nvSpPr>
        <p:spPr bwMode="auto">
          <a:xfrm>
            <a:off x="2339975" y="981075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5" name="Line 17"/>
          <p:cNvSpPr>
            <a:spLocks noChangeShapeType="1"/>
          </p:cNvSpPr>
          <p:nvPr/>
        </p:nvSpPr>
        <p:spPr bwMode="auto">
          <a:xfrm flipV="1">
            <a:off x="2051050" y="1341438"/>
            <a:ext cx="433388" cy="3587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416" name="Line 17"/>
          <p:cNvSpPr>
            <a:spLocks noChangeShapeType="1"/>
          </p:cNvSpPr>
          <p:nvPr/>
        </p:nvSpPr>
        <p:spPr bwMode="auto">
          <a:xfrm flipV="1">
            <a:off x="2268538" y="1844675"/>
            <a:ext cx="431800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36" fill="hold"/>
                                        <p:tgtEl>
                                          <p:spTgt spid="26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5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2400" i="1" smtClean="0">
                <a:solidFill>
                  <a:schemeClr val="folHlink"/>
                </a:solidFill>
                <a:latin typeface="Arial Black" pitchFamily="34" charset="0"/>
              </a:rPr>
              <a:t>Химические свойства  предельных одноосновных </a:t>
            </a:r>
            <a:r>
              <a:rPr lang="en-US" sz="2400" i="1" smtClean="0">
                <a:solidFill>
                  <a:schemeClr val="folHlink"/>
                </a:solidFill>
                <a:latin typeface="Arial Black" pitchFamily="34" charset="0"/>
              </a:rPr>
              <a:t> </a:t>
            </a:r>
            <a:r>
              <a:rPr lang="ru-RU" sz="2400" i="1" smtClean="0">
                <a:solidFill>
                  <a:schemeClr val="folHlink"/>
                </a:solidFill>
                <a:latin typeface="Arial Black" pitchFamily="34" charset="0"/>
              </a:rPr>
              <a:t>карбоновых кислот</a:t>
            </a: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2339975" y="2205038"/>
            <a:ext cx="4176713" cy="1368425"/>
          </a:xfrm>
          <a:prstGeom prst="ellipse">
            <a:avLst/>
          </a:prstGeom>
          <a:solidFill>
            <a:srgbClr val="FFCC99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71775" y="263683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hlink"/>
                </a:solidFill>
                <a:latin typeface="Arial Black" pitchFamily="34" charset="0"/>
              </a:rPr>
              <a:t>КИСЛОТА</a:t>
            </a: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250825" y="1557338"/>
            <a:ext cx="2016125" cy="1150937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>
            <a:off x="3419475" y="3860800"/>
            <a:ext cx="2160588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6804025" y="1628775"/>
            <a:ext cx="2016125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Line 17"/>
          <p:cNvSpPr>
            <a:spLocks noChangeShapeType="1"/>
          </p:cNvSpPr>
          <p:nvPr/>
        </p:nvSpPr>
        <p:spPr bwMode="auto">
          <a:xfrm flipH="1">
            <a:off x="2771775" y="4581525"/>
            <a:ext cx="647700" cy="2873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7417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190817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572452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Rectangle 19"/>
          <p:cNvSpPr>
            <a:spLocks noChangeArrowheads="1"/>
          </p:cNvSpPr>
          <p:nvPr/>
        </p:nvSpPr>
        <p:spPr bwMode="auto">
          <a:xfrm>
            <a:off x="1619250" y="4941888"/>
            <a:ext cx="1512888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6011863" y="5013325"/>
            <a:ext cx="1512887" cy="327025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Rectangle 19"/>
          <p:cNvSpPr>
            <a:spLocks noChangeArrowheads="1"/>
          </p:cNvSpPr>
          <p:nvPr/>
        </p:nvSpPr>
        <p:spPr bwMode="auto">
          <a:xfrm>
            <a:off x="323850" y="908050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2124075" y="1052513"/>
            <a:ext cx="1512888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Rectangle 19"/>
          <p:cNvSpPr>
            <a:spLocks noChangeArrowheads="1"/>
          </p:cNvSpPr>
          <p:nvPr/>
        </p:nvSpPr>
        <p:spPr bwMode="auto">
          <a:xfrm>
            <a:off x="4859338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5435600" y="1052513"/>
            <a:ext cx="1511300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7380288" y="9810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5580063" y="4581525"/>
            <a:ext cx="792162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28" name="Line 17"/>
          <p:cNvSpPr>
            <a:spLocks noChangeShapeType="1"/>
          </p:cNvSpPr>
          <p:nvPr/>
        </p:nvSpPr>
        <p:spPr bwMode="auto">
          <a:xfrm flipH="1">
            <a:off x="3132138" y="4941888"/>
            <a:ext cx="863600" cy="6477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29" name="Line 17"/>
          <p:cNvSpPr>
            <a:spLocks noChangeShapeType="1"/>
          </p:cNvSpPr>
          <p:nvPr/>
        </p:nvSpPr>
        <p:spPr bwMode="auto">
          <a:xfrm>
            <a:off x="5219700" y="4868863"/>
            <a:ext cx="720725" cy="7207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0" name="Line 17"/>
          <p:cNvSpPr>
            <a:spLocks noChangeShapeType="1"/>
          </p:cNvSpPr>
          <p:nvPr/>
        </p:nvSpPr>
        <p:spPr bwMode="auto">
          <a:xfrm flipV="1">
            <a:off x="7885113" y="1341438"/>
            <a:ext cx="215900" cy="2873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1" name="Line 17"/>
          <p:cNvSpPr>
            <a:spLocks noChangeShapeType="1"/>
          </p:cNvSpPr>
          <p:nvPr/>
        </p:nvSpPr>
        <p:spPr bwMode="auto">
          <a:xfrm flipH="1" flipV="1">
            <a:off x="6659563" y="1412875"/>
            <a:ext cx="503237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2" name="Line 17"/>
          <p:cNvSpPr>
            <a:spLocks noChangeShapeType="1"/>
          </p:cNvSpPr>
          <p:nvPr/>
        </p:nvSpPr>
        <p:spPr bwMode="auto">
          <a:xfrm flipV="1">
            <a:off x="2051050" y="1412875"/>
            <a:ext cx="360363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3" name="Line 17"/>
          <p:cNvSpPr>
            <a:spLocks noChangeShapeType="1"/>
          </p:cNvSpPr>
          <p:nvPr/>
        </p:nvSpPr>
        <p:spPr bwMode="auto">
          <a:xfrm flipH="1" flipV="1">
            <a:off x="1042988" y="1268413"/>
            <a:ext cx="144462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4" name="Line 17"/>
          <p:cNvSpPr>
            <a:spLocks noChangeShapeType="1"/>
          </p:cNvSpPr>
          <p:nvPr/>
        </p:nvSpPr>
        <p:spPr bwMode="auto">
          <a:xfrm flipH="1" flipV="1">
            <a:off x="6300788" y="1844675"/>
            <a:ext cx="574675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5" name="Line 32"/>
          <p:cNvSpPr>
            <a:spLocks noChangeShapeType="1"/>
          </p:cNvSpPr>
          <p:nvPr/>
        </p:nvSpPr>
        <p:spPr bwMode="auto">
          <a:xfrm flipH="1" flipV="1">
            <a:off x="1979613" y="2492375"/>
            <a:ext cx="360362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6" name="Line 33"/>
          <p:cNvSpPr>
            <a:spLocks noChangeShapeType="1"/>
          </p:cNvSpPr>
          <p:nvPr/>
        </p:nvSpPr>
        <p:spPr bwMode="auto">
          <a:xfrm flipV="1">
            <a:off x="6516688" y="2492375"/>
            <a:ext cx="431800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37" name="Line 34"/>
          <p:cNvSpPr>
            <a:spLocks noChangeShapeType="1"/>
          </p:cNvSpPr>
          <p:nvPr/>
        </p:nvSpPr>
        <p:spPr bwMode="auto">
          <a:xfrm flipH="1">
            <a:off x="4427538" y="3573463"/>
            <a:ext cx="0" cy="2873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563938" y="3860800"/>
            <a:ext cx="1944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FF0000"/>
                </a:solidFill>
                <a:latin typeface="Arial Black" pitchFamily="34" charset="0"/>
              </a:rPr>
              <a:t>Общие  для всех кислот</a:t>
            </a:r>
          </a:p>
        </p:txBody>
      </p:sp>
      <p:sp>
        <p:nvSpPr>
          <p:cNvPr id="17439" name="Rectangle 19"/>
          <p:cNvSpPr>
            <a:spLocks noChangeArrowheads="1"/>
          </p:cNvSpPr>
          <p:nvPr/>
        </p:nvSpPr>
        <p:spPr bwMode="auto">
          <a:xfrm>
            <a:off x="2771775" y="1628775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0" name="Line 17"/>
          <p:cNvSpPr>
            <a:spLocks noChangeShapeType="1"/>
          </p:cNvSpPr>
          <p:nvPr/>
        </p:nvSpPr>
        <p:spPr bwMode="auto">
          <a:xfrm flipH="1" flipV="1">
            <a:off x="6300788" y="1844675"/>
            <a:ext cx="574675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41" name="Line 17"/>
          <p:cNvSpPr>
            <a:spLocks noChangeShapeType="1"/>
          </p:cNvSpPr>
          <p:nvPr/>
        </p:nvSpPr>
        <p:spPr bwMode="auto">
          <a:xfrm flipV="1">
            <a:off x="2268538" y="1844675"/>
            <a:ext cx="503237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i="1" smtClean="0">
                <a:solidFill>
                  <a:schemeClr val="folHlink"/>
                </a:solidFill>
                <a:latin typeface="Arial Black" pitchFamily="34" charset="0"/>
              </a:rPr>
              <a:t>Общие свойства кислот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8820150" cy="5048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1. </a:t>
            </a:r>
            <a:r>
              <a:rPr lang="ru-RU" sz="2200" b="1" smtClean="0">
                <a:latin typeface="Arial" charset="0"/>
              </a:rPr>
              <a:t>Кислоты реагируют</a:t>
            </a:r>
            <a:r>
              <a:rPr lang="ru-RU" sz="2200" smtClean="0">
                <a:latin typeface="Arial" charset="0"/>
              </a:rPr>
              <a:t> </a:t>
            </a:r>
            <a:r>
              <a:rPr lang="ru-RU" sz="2200" b="1" u="sng" smtClean="0">
                <a:latin typeface="Arial" charset="0"/>
              </a:rPr>
              <a:t>с металлами</a:t>
            </a: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0" y="1773238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2. Кислоты реагируют</a:t>
            </a:r>
            <a:r>
              <a:rPr lang="ru-RU" sz="2200"/>
              <a:t> </a:t>
            </a:r>
            <a:r>
              <a:rPr lang="ru-RU" sz="2200" b="1" u="sng"/>
              <a:t>с основными и амфотерными оксидами</a:t>
            </a:r>
          </a:p>
        </p:txBody>
      </p:sp>
      <p:sp>
        <p:nvSpPr>
          <p:cNvPr id="27653" name="Rectangle 3"/>
          <p:cNvSpPr>
            <a:spLocks/>
          </p:cNvSpPr>
          <p:nvPr/>
        </p:nvSpPr>
        <p:spPr bwMode="auto">
          <a:xfrm>
            <a:off x="0" y="292417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3. Кислоты реагируют с </a:t>
            </a:r>
            <a:r>
              <a:rPr lang="ru-RU" sz="2200" b="1" u="sng"/>
              <a:t>основаниями</a:t>
            </a:r>
            <a:endParaRPr lang="ru-RU" sz="2200" b="1"/>
          </a:p>
        </p:txBody>
      </p:sp>
      <p:sp>
        <p:nvSpPr>
          <p:cNvPr id="27654" name="Rectangle 3"/>
          <p:cNvSpPr>
            <a:spLocks/>
          </p:cNvSpPr>
          <p:nvPr/>
        </p:nvSpPr>
        <p:spPr bwMode="auto">
          <a:xfrm>
            <a:off x="0" y="414972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4. Кислоты реагируют с </a:t>
            </a:r>
            <a:r>
              <a:rPr lang="ru-RU" sz="2200" b="1" u="sng"/>
              <a:t>солями более слабых кислот</a:t>
            </a:r>
          </a:p>
        </p:txBody>
      </p:sp>
      <p:sp>
        <p:nvSpPr>
          <p:cNvPr id="27655" name="Rectangle 3"/>
          <p:cNvSpPr>
            <a:spLocks/>
          </p:cNvSpPr>
          <p:nvPr/>
        </p:nvSpPr>
        <p:spPr bwMode="auto">
          <a:xfrm>
            <a:off x="0" y="5445125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200" b="1" u="sng"/>
          </a:p>
        </p:txBody>
      </p:sp>
      <p:sp>
        <p:nvSpPr>
          <p:cNvPr id="27656" name="Rectangle 3"/>
          <p:cNvSpPr>
            <a:spLocks/>
          </p:cNvSpPr>
          <p:nvPr/>
        </p:nvSpPr>
        <p:spPr bwMode="auto">
          <a:xfrm>
            <a:off x="755650" y="1125538"/>
            <a:ext cx="7920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COOH  +  Mg   </a:t>
            </a:r>
            <a:r>
              <a:rPr lang="en-US" sz="2400" b="1">
                <a:solidFill>
                  <a:schemeClr val="hlink"/>
                </a:solidFill>
                <a:latin typeface="Arial Black" pitchFamily="34" charset="0"/>
                <a:cs typeface="Arial" charset="0"/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  (CH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3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COO)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Mg  +  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  <a:cs typeface="Arial" charset="0"/>
                <a:sym typeface="Symbol" pitchFamily="18" charset="2"/>
              </a:rPr>
              <a:t></a:t>
            </a:r>
            <a:endParaRPr lang="en-US" sz="2400" b="1" u="sng">
              <a:solidFill>
                <a:schemeClr val="hlink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7657" name="Rectangle 3"/>
          <p:cNvSpPr>
            <a:spLocks/>
          </p:cNvSpPr>
          <p:nvPr/>
        </p:nvSpPr>
        <p:spPr bwMode="auto">
          <a:xfrm>
            <a:off x="755650" y="2205038"/>
            <a:ext cx="806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ru-RU" sz="2400" b="1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HCOOH  +  ZnO   </a:t>
            </a:r>
            <a:r>
              <a:rPr lang="en-US" sz="2400" b="1">
                <a:solidFill>
                  <a:schemeClr val="hlink"/>
                </a:solidFill>
                <a:latin typeface="Arial Black" pitchFamily="34" charset="0"/>
                <a:cs typeface="Arial" charset="0"/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  (HCOO)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Zn  +  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  <a:sym typeface="Symbol" pitchFamily="18" charset="2"/>
              </a:rPr>
              <a:t>O</a:t>
            </a:r>
            <a:endParaRPr lang="en-US" sz="2400" b="1" u="sng">
              <a:solidFill>
                <a:schemeClr val="hlink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7658" name="Rectangle 3"/>
          <p:cNvSpPr>
            <a:spLocks/>
          </p:cNvSpPr>
          <p:nvPr/>
        </p:nvSpPr>
        <p:spPr bwMode="auto">
          <a:xfrm>
            <a:off x="827088" y="3429000"/>
            <a:ext cx="806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COOH  +  KOH   </a:t>
            </a:r>
            <a:r>
              <a:rPr lang="en-US" sz="2400" b="1">
                <a:solidFill>
                  <a:schemeClr val="hlink"/>
                </a:solidFill>
                <a:latin typeface="Arial Black" pitchFamily="34" charset="0"/>
                <a:cs typeface="Arial" charset="0"/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  CH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3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COOK + 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O </a:t>
            </a:r>
            <a:endParaRPr lang="en-US" sz="2400" b="1" u="sng">
              <a:solidFill>
                <a:schemeClr val="hlink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7659" name="Rectangle 3"/>
          <p:cNvSpPr>
            <a:spLocks/>
          </p:cNvSpPr>
          <p:nvPr/>
        </p:nvSpPr>
        <p:spPr bwMode="auto">
          <a:xfrm>
            <a:off x="827088" y="4581525"/>
            <a:ext cx="806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COOH  +  Na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CO</a:t>
            </a:r>
            <a:r>
              <a:rPr lang="en-US" sz="2400" b="1" baseline="-25000">
                <a:solidFill>
                  <a:schemeClr val="hlink"/>
                </a:solidFill>
              </a:rPr>
              <a:t>3 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Arial Black" pitchFamily="34" charset="0"/>
                <a:cs typeface="Arial" charset="0"/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  CH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3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COONa  + 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O + CO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  <a:sym typeface="Symbol" pitchFamily="18" charset="2"/>
              </a:rPr>
              <a:t></a:t>
            </a:r>
            <a:endParaRPr lang="en-US" sz="2400" b="1" u="sng">
              <a:solidFill>
                <a:schemeClr val="hlink"/>
              </a:solidFill>
              <a:cs typeface="Arial" charset="0"/>
              <a:sym typeface="Symbol" pitchFamily="18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  <a:cs typeface="Arial" charset="0"/>
              </a:rPr>
              <a:t> </a:t>
            </a:r>
          </a:p>
        </p:txBody>
      </p:sp>
      <p:sp>
        <p:nvSpPr>
          <p:cNvPr id="27660" name="Rectangle 3"/>
          <p:cNvSpPr>
            <a:spLocks/>
          </p:cNvSpPr>
          <p:nvPr/>
        </p:nvSpPr>
        <p:spPr bwMode="auto">
          <a:xfrm>
            <a:off x="900113" y="5949950"/>
            <a:ext cx="7920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400" b="1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500563" y="14128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folHlink"/>
                </a:solidFill>
              </a:rPr>
              <a:t>ацетат магния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284663" y="371633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folHlink"/>
                </a:solidFill>
              </a:rPr>
              <a:t>ацетат калия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067175" y="249237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folHlink"/>
                </a:solidFill>
              </a:rPr>
              <a:t>формиат цинка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4356100" y="48688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folHlink"/>
                </a:solidFill>
              </a:rPr>
              <a:t>ацетат натрия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/>
      <p:bldP spid="27653" grpId="0"/>
      <p:bldP spid="27654" grpId="0"/>
      <p:bldP spid="27655" grpId="0"/>
      <p:bldP spid="27657" grpId="0"/>
      <p:bldP spid="27658" grpId="0"/>
      <p:bldP spid="27659" grpId="0"/>
      <p:bldP spid="27660" grpId="0"/>
      <p:bldP spid="27662" grpId="0"/>
      <p:bldP spid="27663" grpId="0"/>
      <p:bldP spid="276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2400" i="1" smtClean="0">
                <a:solidFill>
                  <a:schemeClr val="folHlink"/>
                </a:solidFill>
                <a:latin typeface="Arial Black" pitchFamily="34" charset="0"/>
              </a:rPr>
              <a:t>Химические свойства предельных одноосновных  карбоновых кислот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2339975" y="2205038"/>
            <a:ext cx="4176713" cy="1368425"/>
          </a:xfrm>
          <a:prstGeom prst="ellipse">
            <a:avLst/>
          </a:prstGeom>
          <a:solidFill>
            <a:srgbClr val="FFCC99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771775" y="263683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hlink"/>
                </a:solidFill>
                <a:latin typeface="Arial Black" pitchFamily="34" charset="0"/>
              </a:rPr>
              <a:t>КИСЛОТА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250825" y="1557338"/>
            <a:ext cx="2016125" cy="1150937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3419475" y="3860800"/>
            <a:ext cx="2160588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804025" y="1628775"/>
            <a:ext cx="2016125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 flipH="1">
            <a:off x="2771775" y="4581525"/>
            <a:ext cx="647700" cy="2873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9465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190817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572452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1619250" y="4941888"/>
            <a:ext cx="1512888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6011863" y="5013325"/>
            <a:ext cx="1512887" cy="327025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9"/>
          <p:cNvSpPr>
            <a:spLocks noChangeArrowheads="1"/>
          </p:cNvSpPr>
          <p:nvPr/>
        </p:nvSpPr>
        <p:spPr bwMode="auto">
          <a:xfrm>
            <a:off x="323850" y="908050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2339975" y="981075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4859338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Rectangle 19"/>
          <p:cNvSpPr>
            <a:spLocks noChangeArrowheads="1"/>
          </p:cNvSpPr>
          <p:nvPr/>
        </p:nvSpPr>
        <p:spPr bwMode="auto">
          <a:xfrm>
            <a:off x="5435600" y="1052513"/>
            <a:ext cx="1511300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7380288" y="9810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5580063" y="4581525"/>
            <a:ext cx="792162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76" name="Line 17"/>
          <p:cNvSpPr>
            <a:spLocks noChangeShapeType="1"/>
          </p:cNvSpPr>
          <p:nvPr/>
        </p:nvSpPr>
        <p:spPr bwMode="auto">
          <a:xfrm flipH="1">
            <a:off x="3132138" y="4941888"/>
            <a:ext cx="863600" cy="6477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77" name="Line 17"/>
          <p:cNvSpPr>
            <a:spLocks noChangeShapeType="1"/>
          </p:cNvSpPr>
          <p:nvPr/>
        </p:nvSpPr>
        <p:spPr bwMode="auto">
          <a:xfrm>
            <a:off x="5219700" y="4868863"/>
            <a:ext cx="720725" cy="7207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78" name="Line 17"/>
          <p:cNvSpPr>
            <a:spLocks noChangeShapeType="1"/>
          </p:cNvSpPr>
          <p:nvPr/>
        </p:nvSpPr>
        <p:spPr bwMode="auto">
          <a:xfrm flipV="1">
            <a:off x="7885113" y="1341438"/>
            <a:ext cx="215900" cy="2873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79" name="Line 17"/>
          <p:cNvSpPr>
            <a:spLocks noChangeShapeType="1"/>
          </p:cNvSpPr>
          <p:nvPr/>
        </p:nvSpPr>
        <p:spPr bwMode="auto">
          <a:xfrm flipH="1" flipV="1">
            <a:off x="6659563" y="1412875"/>
            <a:ext cx="503237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0" name="Line 17"/>
          <p:cNvSpPr>
            <a:spLocks noChangeShapeType="1"/>
          </p:cNvSpPr>
          <p:nvPr/>
        </p:nvSpPr>
        <p:spPr bwMode="auto">
          <a:xfrm flipV="1">
            <a:off x="2268538" y="1773238"/>
            <a:ext cx="358775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1" name="Line 17"/>
          <p:cNvSpPr>
            <a:spLocks noChangeShapeType="1"/>
          </p:cNvSpPr>
          <p:nvPr/>
        </p:nvSpPr>
        <p:spPr bwMode="auto">
          <a:xfrm flipH="1" flipV="1">
            <a:off x="1042988" y="1268413"/>
            <a:ext cx="144462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2" name="Line 17"/>
          <p:cNvSpPr>
            <a:spLocks noChangeShapeType="1"/>
          </p:cNvSpPr>
          <p:nvPr/>
        </p:nvSpPr>
        <p:spPr bwMode="auto">
          <a:xfrm flipH="1" flipV="1">
            <a:off x="6300788" y="1844675"/>
            <a:ext cx="574675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3" name="Line 32"/>
          <p:cNvSpPr>
            <a:spLocks noChangeShapeType="1"/>
          </p:cNvSpPr>
          <p:nvPr/>
        </p:nvSpPr>
        <p:spPr bwMode="auto">
          <a:xfrm flipH="1" flipV="1">
            <a:off x="1979613" y="2492375"/>
            <a:ext cx="360362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4" name="Line 33"/>
          <p:cNvSpPr>
            <a:spLocks noChangeShapeType="1"/>
          </p:cNvSpPr>
          <p:nvPr/>
        </p:nvSpPr>
        <p:spPr bwMode="auto">
          <a:xfrm flipV="1">
            <a:off x="6516688" y="2492375"/>
            <a:ext cx="431800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5" name="Line 34"/>
          <p:cNvSpPr>
            <a:spLocks noChangeShapeType="1"/>
          </p:cNvSpPr>
          <p:nvPr/>
        </p:nvSpPr>
        <p:spPr bwMode="auto">
          <a:xfrm flipH="1">
            <a:off x="4427538" y="3573463"/>
            <a:ext cx="0" cy="2873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86" name="TextBox 32"/>
          <p:cNvSpPr txBox="1">
            <a:spLocks noChangeArrowheads="1"/>
          </p:cNvSpPr>
          <p:nvPr/>
        </p:nvSpPr>
        <p:spPr bwMode="auto">
          <a:xfrm>
            <a:off x="3635375" y="3933825"/>
            <a:ext cx="17287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Общие  для всех кислот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32588" y="1773238"/>
            <a:ext cx="21605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Общие  для органических кислот</a:t>
            </a:r>
          </a:p>
        </p:txBody>
      </p:sp>
      <p:sp>
        <p:nvSpPr>
          <p:cNvPr id="19488" name="Rectangle 19"/>
          <p:cNvSpPr>
            <a:spLocks noChangeArrowheads="1"/>
          </p:cNvSpPr>
          <p:nvPr/>
        </p:nvSpPr>
        <p:spPr bwMode="auto">
          <a:xfrm>
            <a:off x="4859338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89" name="Rectangle 19"/>
          <p:cNvSpPr>
            <a:spLocks noChangeArrowheads="1"/>
          </p:cNvSpPr>
          <p:nvPr/>
        </p:nvSpPr>
        <p:spPr bwMode="auto">
          <a:xfrm>
            <a:off x="2700338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90" name="Line 17"/>
          <p:cNvSpPr>
            <a:spLocks noChangeShapeType="1"/>
          </p:cNvSpPr>
          <p:nvPr/>
        </p:nvSpPr>
        <p:spPr bwMode="auto">
          <a:xfrm flipV="1">
            <a:off x="1835150" y="1268413"/>
            <a:ext cx="433388" cy="3603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95513" y="1268413"/>
            <a:ext cx="4752975" cy="10810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7200" i="1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7200" i="1" smtClean="0">
                <a:solidFill>
                  <a:schemeClr val="hlink"/>
                </a:solidFill>
                <a:latin typeface="Arial Black" pitchFamily="34" charset="0"/>
              </a:rPr>
              <a:t>етрадь</a:t>
            </a:r>
          </a:p>
        </p:txBody>
      </p:sp>
      <p:pic>
        <p:nvPicPr>
          <p:cNvPr id="2051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00513"/>
            <a:ext cx="334803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одзаголовок 2"/>
          <p:cNvSpPr>
            <a:spLocks/>
          </p:cNvSpPr>
          <p:nvPr/>
        </p:nvSpPr>
        <p:spPr bwMode="auto">
          <a:xfrm>
            <a:off x="2771775" y="2349500"/>
            <a:ext cx="46085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7200" i="1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-RU" sz="7200" i="1">
                <a:solidFill>
                  <a:schemeClr val="hlink"/>
                </a:solidFill>
                <a:latin typeface="Arial Black" pitchFamily="34" charset="0"/>
              </a:rPr>
              <a:t>учка</a:t>
            </a:r>
          </a:p>
        </p:txBody>
      </p:sp>
      <p:sp>
        <p:nvSpPr>
          <p:cNvPr id="2053" name="Подзаголовок 2"/>
          <p:cNvSpPr>
            <a:spLocks/>
          </p:cNvSpPr>
          <p:nvPr/>
        </p:nvSpPr>
        <p:spPr bwMode="auto">
          <a:xfrm>
            <a:off x="3492500" y="3357563"/>
            <a:ext cx="48958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7200" i="1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7200" i="1">
                <a:solidFill>
                  <a:schemeClr val="hlink"/>
                </a:solidFill>
                <a:latin typeface="Arial Black" pitchFamily="34" charset="0"/>
              </a:rPr>
              <a:t>чебник</a:t>
            </a:r>
          </a:p>
        </p:txBody>
      </p:sp>
      <p:sp>
        <p:nvSpPr>
          <p:cNvPr id="2054" name="Подзаголовок 2"/>
          <p:cNvSpPr>
            <a:spLocks/>
          </p:cNvSpPr>
          <p:nvPr/>
        </p:nvSpPr>
        <p:spPr bwMode="auto">
          <a:xfrm>
            <a:off x="4140200" y="4365625"/>
            <a:ext cx="3816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7200" i="1">
                <a:solidFill>
                  <a:srgbClr val="FF0000"/>
                </a:solidFill>
                <a:latin typeface="Arial Black" pitchFamily="34" charset="0"/>
              </a:rPr>
              <a:t>Д</a:t>
            </a:r>
            <a:r>
              <a:rPr lang="ru-RU" sz="7200" i="1">
                <a:solidFill>
                  <a:schemeClr val="hlink"/>
                </a:solidFill>
                <a:latin typeface="Arial Black" pitchFamily="34" charset="0"/>
              </a:rPr>
              <a:t>ело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836612"/>
          </a:xfrm>
        </p:spPr>
        <p:txBody>
          <a:bodyPr/>
          <a:lstStyle/>
          <a:p>
            <a:r>
              <a:rPr lang="ru-RU" sz="3200" i="1" smtClean="0">
                <a:solidFill>
                  <a:schemeClr val="folHlink"/>
                </a:solidFill>
                <a:latin typeface="Arial Black" pitchFamily="34" charset="0"/>
              </a:rPr>
              <a:t>Свойства,                                общие для органических кислот</a:t>
            </a:r>
          </a:p>
        </p:txBody>
      </p:sp>
      <p:sp>
        <p:nvSpPr>
          <p:cNvPr id="35844" name="Rectangle 3"/>
          <p:cNvSpPr>
            <a:spLocks/>
          </p:cNvSpPr>
          <p:nvPr/>
        </p:nvSpPr>
        <p:spPr bwMode="auto">
          <a:xfrm>
            <a:off x="468313" y="1341438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1. Реакция этерификации</a:t>
            </a:r>
            <a:endParaRPr lang="ru-RU" sz="2200" b="1" u="sng"/>
          </a:p>
        </p:txBody>
      </p:sp>
      <p:sp>
        <p:nvSpPr>
          <p:cNvPr id="35845" name="Rectangle 3"/>
          <p:cNvSpPr>
            <a:spLocks/>
          </p:cNvSpPr>
          <p:nvPr/>
        </p:nvSpPr>
        <p:spPr bwMode="auto">
          <a:xfrm>
            <a:off x="395288" y="2636838"/>
            <a:ext cx="77612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2. Хлорирование углеводородного радикала</a:t>
            </a:r>
          </a:p>
        </p:txBody>
      </p:sp>
      <p:sp>
        <p:nvSpPr>
          <p:cNvPr id="35846" name="Rectangle 3"/>
          <p:cNvSpPr>
            <a:spLocks/>
          </p:cNvSpPr>
          <p:nvPr/>
        </p:nvSpPr>
        <p:spPr bwMode="auto">
          <a:xfrm>
            <a:off x="0" y="4005263"/>
            <a:ext cx="88201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1600" b="1" u="sng"/>
          </a:p>
        </p:txBody>
      </p:sp>
      <p:sp>
        <p:nvSpPr>
          <p:cNvPr id="35847" name="Rectangle 3"/>
          <p:cNvSpPr>
            <a:spLocks/>
          </p:cNvSpPr>
          <p:nvPr/>
        </p:nvSpPr>
        <p:spPr bwMode="auto">
          <a:xfrm>
            <a:off x="395288" y="4149725"/>
            <a:ext cx="87487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3. Окисление</a:t>
            </a:r>
            <a:r>
              <a:rPr lang="en-US" sz="2200" b="1"/>
              <a:t> </a:t>
            </a:r>
            <a:r>
              <a:rPr lang="ru-RU" sz="2200" b="1"/>
              <a:t>в атмосфере кислорода </a:t>
            </a:r>
            <a:endParaRPr lang="ru-RU" sz="2200" b="1" u="sng"/>
          </a:p>
        </p:txBody>
      </p:sp>
      <p:sp>
        <p:nvSpPr>
          <p:cNvPr id="35850" name="Rectangle 3"/>
          <p:cNvSpPr>
            <a:spLocks/>
          </p:cNvSpPr>
          <p:nvPr/>
        </p:nvSpPr>
        <p:spPr bwMode="auto">
          <a:xfrm>
            <a:off x="827088" y="3141663"/>
            <a:ext cx="806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</a:t>
            </a:r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COOH  +  Cl</a:t>
            </a:r>
            <a:r>
              <a:rPr lang="en-US" sz="2400" b="1" baseline="-25000">
                <a:solidFill>
                  <a:schemeClr val="hlink"/>
                </a:solidFill>
              </a:rPr>
              <a:t>2 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Arial Black" pitchFamily="34" charset="0"/>
                <a:cs typeface="Arial" charset="0"/>
                <a:sym typeface="Symbol" pitchFamily="18" charset="2"/>
              </a:rPr>
              <a:t> </a:t>
            </a: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</a:t>
            </a:r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 b="1" u="sng">
                <a:solidFill>
                  <a:schemeClr val="hlink"/>
                </a:solidFill>
              </a:rPr>
              <a:t>Cl</a:t>
            </a:r>
            <a:r>
              <a:rPr lang="en-US" sz="2400" b="1">
                <a:solidFill>
                  <a:schemeClr val="hlink"/>
                </a:solidFill>
              </a:rPr>
              <a:t>COOH  + HCl</a:t>
            </a:r>
          </a:p>
        </p:txBody>
      </p:sp>
      <p:sp>
        <p:nvSpPr>
          <p:cNvPr id="35852" name="Rectangle 3"/>
          <p:cNvSpPr>
            <a:spLocks/>
          </p:cNvSpPr>
          <p:nvPr/>
        </p:nvSpPr>
        <p:spPr bwMode="auto">
          <a:xfrm>
            <a:off x="827088" y="4652963"/>
            <a:ext cx="7920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COOH   </a:t>
            </a:r>
            <a:r>
              <a:rPr lang="ru-RU" sz="2400" b="1">
                <a:solidFill>
                  <a:schemeClr val="hlink"/>
                </a:solidFill>
              </a:rPr>
              <a:t>+2О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Arial Black" pitchFamily="34" charset="0"/>
                <a:cs typeface="Arial" charset="0"/>
                <a:sym typeface="Symbol" pitchFamily="18" charset="2"/>
              </a:rPr>
              <a:t>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 2</a:t>
            </a:r>
            <a:r>
              <a:rPr lang="en-US" sz="2400" b="1">
                <a:solidFill>
                  <a:schemeClr val="hlink"/>
                </a:solidFill>
              </a:rPr>
              <a:t>CO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  <a:sym typeface="Symbol" pitchFamily="18" charset="2"/>
              </a:rPr>
              <a:t>  + 2H</a:t>
            </a:r>
            <a:r>
              <a:rPr lang="en-US" sz="2400" b="1" baseline="-2500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en-US" sz="2400" b="1">
                <a:solidFill>
                  <a:schemeClr val="hlink"/>
                </a:solidFill>
                <a:sym typeface="Symbol" pitchFamily="18" charset="2"/>
              </a:rPr>
              <a:t>O</a:t>
            </a:r>
            <a:endParaRPr lang="en-US" sz="2400" b="1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492500" y="3500438"/>
            <a:ext cx="431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folHlink"/>
                </a:solidFill>
              </a:rPr>
              <a:t>         </a:t>
            </a:r>
            <a:r>
              <a:rPr lang="ru-RU" b="1" i="1">
                <a:solidFill>
                  <a:schemeClr val="folHlink"/>
                </a:solidFill>
              </a:rPr>
              <a:t>хлорпропановая  кислота</a:t>
            </a:r>
          </a:p>
        </p:txBody>
      </p:sp>
      <p:sp>
        <p:nvSpPr>
          <p:cNvPr id="35857" name="Rectangle 3"/>
          <p:cNvSpPr>
            <a:spLocks/>
          </p:cNvSpPr>
          <p:nvPr/>
        </p:nvSpPr>
        <p:spPr bwMode="auto">
          <a:xfrm>
            <a:off x="468313" y="1844675"/>
            <a:ext cx="806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COOH  +  CH</a:t>
            </a:r>
            <a:r>
              <a:rPr lang="ru-RU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</a:rPr>
              <a:t>OH</a:t>
            </a:r>
            <a:r>
              <a:rPr lang="en-US" sz="2400" b="1">
                <a:solidFill>
                  <a:srgbClr val="558ED5"/>
                </a:solidFill>
              </a:rPr>
              <a:t> </a:t>
            </a:r>
            <a:r>
              <a:rPr lang="ru-RU" sz="2400" b="1">
                <a:solidFill>
                  <a:srgbClr val="558ED5"/>
                </a:solidFill>
              </a:rPr>
              <a:t> </a:t>
            </a:r>
            <a:r>
              <a:rPr lang="en-US" sz="2400" b="1">
                <a:solidFill>
                  <a:srgbClr val="558ED5"/>
                </a:solidFill>
                <a:cs typeface="Arial" charset="0"/>
              </a:rPr>
              <a:t>      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CH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3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COO</a:t>
            </a:r>
            <a:r>
              <a:rPr lang="en-US" sz="2400" b="1">
                <a:solidFill>
                  <a:schemeClr val="hlink"/>
                </a:solidFill>
              </a:rPr>
              <a:t>CH</a:t>
            </a:r>
            <a:r>
              <a:rPr lang="en-US" sz="2400" b="1" baseline="-25000">
                <a:solidFill>
                  <a:schemeClr val="hlink"/>
                </a:solidFill>
              </a:rPr>
              <a:t>3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  + H</a:t>
            </a:r>
            <a:r>
              <a:rPr lang="en-US" sz="2400" b="1" baseline="-25000">
                <a:solidFill>
                  <a:schemeClr val="hlink"/>
                </a:solidFill>
                <a:cs typeface="Arial" charset="0"/>
              </a:rPr>
              <a:t>2</a:t>
            </a:r>
            <a:r>
              <a:rPr lang="en-US" sz="2400" b="1">
                <a:solidFill>
                  <a:schemeClr val="hlink"/>
                </a:solidFill>
                <a:cs typeface="Arial" charset="0"/>
              </a:rPr>
              <a:t>O </a:t>
            </a:r>
            <a:endParaRPr lang="en-US" sz="2400" b="1" u="sng">
              <a:solidFill>
                <a:schemeClr val="hlink"/>
              </a:solidFill>
              <a:cs typeface="Arial" charset="0"/>
              <a:sym typeface="Symbol" pitchFamily="18" charset="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  <a:cs typeface="Arial" charset="0"/>
              </a:rPr>
              <a:t> 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356100" y="220503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folHlink"/>
                </a:solidFill>
              </a:rPr>
              <a:t>метилацетат </a:t>
            </a:r>
          </a:p>
        </p:txBody>
      </p:sp>
      <p:sp>
        <p:nvSpPr>
          <p:cNvPr id="35859" name="Rectangle 23"/>
          <p:cNvSpPr>
            <a:spLocks/>
          </p:cNvSpPr>
          <p:nvPr/>
        </p:nvSpPr>
        <p:spPr bwMode="auto">
          <a:xfrm>
            <a:off x="3563938" y="1628775"/>
            <a:ext cx="1152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 i="1">
                <a:solidFill>
                  <a:schemeClr val="folHlink"/>
                </a:solidFill>
                <a:latin typeface="Calibri" pitchFamily="34" charset="0"/>
              </a:rPr>
              <a:t>H</a:t>
            </a:r>
            <a:r>
              <a:rPr lang="en-US" sz="1600" b="1" i="1" baseline="-25000">
                <a:solidFill>
                  <a:schemeClr val="folHlink"/>
                </a:solidFill>
                <a:latin typeface="Calibri" pitchFamily="34" charset="0"/>
              </a:rPr>
              <a:t>2</a:t>
            </a:r>
            <a:r>
              <a:rPr lang="en-US" sz="1600" b="1" i="1">
                <a:solidFill>
                  <a:schemeClr val="folHlink"/>
                </a:solidFill>
                <a:latin typeface="Calibri" pitchFamily="34" charset="0"/>
              </a:rPr>
              <a:t>SO</a:t>
            </a:r>
            <a:r>
              <a:rPr lang="en-US" sz="1600" b="1" i="1" baseline="-25000">
                <a:solidFill>
                  <a:schemeClr val="folHlink"/>
                </a:solidFill>
                <a:latin typeface="Calibri" pitchFamily="34" charset="0"/>
              </a:rPr>
              <a:t>4 </a:t>
            </a:r>
            <a:r>
              <a:rPr lang="en-US" sz="1600" b="1" i="1">
                <a:solidFill>
                  <a:schemeClr val="folHlink"/>
                </a:solidFill>
                <a:latin typeface="Calibri" pitchFamily="34" charset="0"/>
              </a:rPr>
              <a:t>, t˚</a:t>
            </a:r>
          </a:p>
        </p:txBody>
      </p:sp>
      <p:sp>
        <p:nvSpPr>
          <p:cNvPr id="35860" name="Rectangle 23"/>
          <p:cNvSpPr>
            <a:spLocks/>
          </p:cNvSpPr>
          <p:nvPr/>
        </p:nvSpPr>
        <p:spPr bwMode="auto">
          <a:xfrm>
            <a:off x="3059113" y="2924175"/>
            <a:ext cx="17287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 i="1">
                <a:solidFill>
                  <a:schemeClr val="folHlink"/>
                </a:solidFill>
                <a:latin typeface="Calibri" pitchFamily="34" charset="0"/>
              </a:rPr>
              <a:t>          </a:t>
            </a:r>
            <a:r>
              <a:rPr lang="ru-RU" sz="1600" b="1" i="1">
                <a:solidFill>
                  <a:schemeClr val="folHlink"/>
                </a:solidFill>
                <a:latin typeface="Calibri" pitchFamily="34" charset="0"/>
              </a:rPr>
              <a:t>Р красный</a:t>
            </a:r>
            <a:endParaRPr lang="en-US" sz="1600" b="1" i="1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20494" name="Line 20"/>
          <p:cNvSpPr>
            <a:spLocks noChangeShapeType="1"/>
          </p:cNvSpPr>
          <p:nvPr/>
        </p:nvSpPr>
        <p:spPr bwMode="auto">
          <a:xfrm>
            <a:off x="3635375" y="206057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50" grpId="0"/>
      <p:bldP spid="35852" grpId="0"/>
      <p:bldP spid="35854" grpId="0"/>
      <p:bldP spid="35857" grpId="0"/>
      <p:bldP spid="35858" grpId="0"/>
      <p:bldP spid="35859" grpId="0"/>
      <p:bldP spid="358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2400" i="1" smtClean="0">
                <a:solidFill>
                  <a:schemeClr val="folHlink"/>
                </a:solidFill>
                <a:latin typeface="Arial Black" pitchFamily="34" charset="0"/>
              </a:rPr>
              <a:t>Химические свойства предельных одноосновных карбоновых кислот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339975" y="2205038"/>
            <a:ext cx="4176713" cy="1368425"/>
          </a:xfrm>
          <a:prstGeom prst="ellipse">
            <a:avLst/>
          </a:prstGeom>
          <a:solidFill>
            <a:srgbClr val="FFCC99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771775" y="263683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chemeClr val="hlink"/>
                </a:solidFill>
                <a:latin typeface="Arial Black" pitchFamily="34" charset="0"/>
              </a:rPr>
              <a:t>КИСЛОТА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0" y="1557338"/>
            <a:ext cx="2411413" cy="1150937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3419475" y="3860800"/>
            <a:ext cx="2160588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804025" y="1628775"/>
            <a:ext cx="2016125" cy="1152525"/>
          </a:xfrm>
          <a:prstGeom prst="ellipse">
            <a:avLst/>
          </a:prstGeom>
          <a:solidFill>
            <a:srgbClr val="CCFFFF"/>
          </a:solidFill>
          <a:ln w="69850">
            <a:solidFill>
              <a:schemeClr val="hlink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 flipH="1">
            <a:off x="2771775" y="4581525"/>
            <a:ext cx="647700" cy="2873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21513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190817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5724525" y="5661025"/>
            <a:ext cx="1511300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Rectangle 19"/>
          <p:cNvSpPr>
            <a:spLocks noChangeArrowheads="1"/>
          </p:cNvSpPr>
          <p:nvPr/>
        </p:nvSpPr>
        <p:spPr bwMode="auto">
          <a:xfrm>
            <a:off x="1619250" y="4941888"/>
            <a:ext cx="1512888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9"/>
          <p:cNvSpPr>
            <a:spLocks noChangeArrowheads="1"/>
          </p:cNvSpPr>
          <p:nvPr/>
        </p:nvSpPr>
        <p:spPr bwMode="auto">
          <a:xfrm>
            <a:off x="6011863" y="5013325"/>
            <a:ext cx="1512887" cy="327025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9"/>
          <p:cNvSpPr>
            <a:spLocks noChangeArrowheads="1"/>
          </p:cNvSpPr>
          <p:nvPr/>
        </p:nvSpPr>
        <p:spPr bwMode="auto">
          <a:xfrm>
            <a:off x="323850" y="908050"/>
            <a:ext cx="1512888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2195513" y="1052513"/>
            <a:ext cx="1512887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9"/>
          <p:cNvSpPr>
            <a:spLocks noChangeArrowheads="1"/>
          </p:cNvSpPr>
          <p:nvPr/>
        </p:nvSpPr>
        <p:spPr bwMode="auto">
          <a:xfrm>
            <a:off x="4859338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5435600" y="1052513"/>
            <a:ext cx="1511300" cy="360362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7380288" y="9810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Line 17"/>
          <p:cNvSpPr>
            <a:spLocks noChangeShapeType="1"/>
          </p:cNvSpPr>
          <p:nvPr/>
        </p:nvSpPr>
        <p:spPr bwMode="auto">
          <a:xfrm>
            <a:off x="5580063" y="4581525"/>
            <a:ext cx="792162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4" name="Line 17"/>
          <p:cNvSpPr>
            <a:spLocks noChangeShapeType="1"/>
          </p:cNvSpPr>
          <p:nvPr/>
        </p:nvSpPr>
        <p:spPr bwMode="auto">
          <a:xfrm flipH="1">
            <a:off x="3132138" y="4941888"/>
            <a:ext cx="863600" cy="6477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5" name="Line 17"/>
          <p:cNvSpPr>
            <a:spLocks noChangeShapeType="1"/>
          </p:cNvSpPr>
          <p:nvPr/>
        </p:nvSpPr>
        <p:spPr bwMode="auto">
          <a:xfrm>
            <a:off x="5219700" y="4868863"/>
            <a:ext cx="720725" cy="7207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6" name="Line 17"/>
          <p:cNvSpPr>
            <a:spLocks noChangeShapeType="1"/>
          </p:cNvSpPr>
          <p:nvPr/>
        </p:nvSpPr>
        <p:spPr bwMode="auto">
          <a:xfrm flipV="1">
            <a:off x="7885113" y="1341438"/>
            <a:ext cx="215900" cy="28733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7" name="Line 17"/>
          <p:cNvSpPr>
            <a:spLocks noChangeShapeType="1"/>
          </p:cNvSpPr>
          <p:nvPr/>
        </p:nvSpPr>
        <p:spPr bwMode="auto">
          <a:xfrm flipH="1" flipV="1">
            <a:off x="6659563" y="1412875"/>
            <a:ext cx="503237" cy="3603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8" name="Line 17"/>
          <p:cNvSpPr>
            <a:spLocks noChangeShapeType="1"/>
          </p:cNvSpPr>
          <p:nvPr/>
        </p:nvSpPr>
        <p:spPr bwMode="auto">
          <a:xfrm flipV="1">
            <a:off x="2124075" y="1412875"/>
            <a:ext cx="360363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 flipH="1" flipV="1">
            <a:off x="1042988" y="1268413"/>
            <a:ext cx="144462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30" name="Line 17"/>
          <p:cNvSpPr>
            <a:spLocks noChangeShapeType="1"/>
          </p:cNvSpPr>
          <p:nvPr/>
        </p:nvSpPr>
        <p:spPr bwMode="auto">
          <a:xfrm flipH="1" flipV="1">
            <a:off x="6300788" y="1844675"/>
            <a:ext cx="574675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31" name="Line 32"/>
          <p:cNvSpPr>
            <a:spLocks noChangeShapeType="1"/>
          </p:cNvSpPr>
          <p:nvPr/>
        </p:nvSpPr>
        <p:spPr bwMode="auto">
          <a:xfrm flipH="1" flipV="1">
            <a:off x="1979613" y="2492375"/>
            <a:ext cx="360362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32" name="Line 33"/>
          <p:cNvSpPr>
            <a:spLocks noChangeShapeType="1"/>
          </p:cNvSpPr>
          <p:nvPr/>
        </p:nvSpPr>
        <p:spPr bwMode="auto">
          <a:xfrm flipV="1">
            <a:off x="6516688" y="2492375"/>
            <a:ext cx="431800" cy="2159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33" name="Line 34"/>
          <p:cNvSpPr>
            <a:spLocks noChangeShapeType="1"/>
          </p:cNvSpPr>
          <p:nvPr/>
        </p:nvSpPr>
        <p:spPr bwMode="auto">
          <a:xfrm flipH="1">
            <a:off x="4427538" y="3573463"/>
            <a:ext cx="0" cy="2873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34" name="TextBox 32"/>
          <p:cNvSpPr txBox="1">
            <a:spLocks noChangeArrowheads="1"/>
          </p:cNvSpPr>
          <p:nvPr/>
        </p:nvSpPr>
        <p:spPr bwMode="auto">
          <a:xfrm>
            <a:off x="3635375" y="3933825"/>
            <a:ext cx="17287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Общие  для всех кислот</a:t>
            </a:r>
          </a:p>
        </p:txBody>
      </p:sp>
      <p:sp>
        <p:nvSpPr>
          <p:cNvPr id="21535" name="TextBox 33"/>
          <p:cNvSpPr txBox="1">
            <a:spLocks noChangeArrowheads="1"/>
          </p:cNvSpPr>
          <p:nvPr/>
        </p:nvSpPr>
        <p:spPr bwMode="auto">
          <a:xfrm>
            <a:off x="6732588" y="1773238"/>
            <a:ext cx="21605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Общие  для органических кислот</a:t>
            </a:r>
          </a:p>
        </p:txBody>
      </p:sp>
      <p:sp>
        <p:nvSpPr>
          <p:cNvPr id="19490" name="TextBox 34"/>
          <p:cNvSpPr txBox="1">
            <a:spLocks noChangeArrowheads="1"/>
          </p:cNvSpPr>
          <p:nvPr/>
        </p:nvSpPr>
        <p:spPr bwMode="auto">
          <a:xfrm>
            <a:off x="0" y="1916113"/>
            <a:ext cx="248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Индивидуальные</a:t>
            </a:r>
          </a:p>
        </p:txBody>
      </p:sp>
      <p:sp>
        <p:nvSpPr>
          <p:cNvPr id="21537" name="Rectangle 19"/>
          <p:cNvSpPr>
            <a:spLocks noChangeArrowheads="1"/>
          </p:cNvSpPr>
          <p:nvPr/>
        </p:nvSpPr>
        <p:spPr bwMode="auto">
          <a:xfrm>
            <a:off x="2843213" y="1628775"/>
            <a:ext cx="1512887" cy="360363"/>
          </a:xfrm>
          <a:prstGeom prst="rect">
            <a:avLst/>
          </a:prstGeom>
          <a:solidFill>
            <a:srgbClr val="CC99FF">
              <a:alpha val="50195"/>
            </a:srgbClr>
          </a:solidFill>
          <a:ln w="635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38" name="Line 17"/>
          <p:cNvSpPr>
            <a:spLocks noChangeShapeType="1"/>
          </p:cNvSpPr>
          <p:nvPr/>
        </p:nvSpPr>
        <p:spPr bwMode="auto">
          <a:xfrm flipH="1" flipV="1">
            <a:off x="6300788" y="1844675"/>
            <a:ext cx="574675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21539" name="Line 17"/>
          <p:cNvSpPr>
            <a:spLocks noChangeShapeType="1"/>
          </p:cNvSpPr>
          <p:nvPr/>
        </p:nvSpPr>
        <p:spPr bwMode="auto">
          <a:xfrm flipV="1">
            <a:off x="2411413" y="1844675"/>
            <a:ext cx="431800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836612"/>
          </a:xfrm>
        </p:spPr>
        <p:txBody>
          <a:bodyPr/>
          <a:lstStyle/>
          <a:p>
            <a:r>
              <a:rPr lang="ru-RU" sz="3200" i="1" smtClean="0">
                <a:solidFill>
                  <a:schemeClr val="folHlink"/>
                </a:solidFill>
                <a:latin typeface="Arial Black" pitchFamily="34" charset="0"/>
              </a:rPr>
              <a:t>Индивидуальные  свойства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68313" y="981075"/>
            <a:ext cx="7848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 u="sng"/>
              <a:t>Муравьиная кислота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/>
              <a:t>1. Отщепление воды с выделением оксида углерода </a:t>
            </a:r>
            <a:r>
              <a:rPr lang="en-US" sz="2000" b="1"/>
              <a:t>(II)</a:t>
            </a:r>
            <a:r>
              <a:rPr lang="ru-RU" sz="1600"/>
              <a:t>                   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/>
              <a:t>                     </a:t>
            </a:r>
            <a:r>
              <a:rPr lang="en-US" sz="1600" b="1"/>
              <a:t>H</a:t>
            </a:r>
            <a:r>
              <a:rPr lang="ru-RU" sz="1600" b="1" baseline="-25000"/>
              <a:t>2</a:t>
            </a:r>
            <a:r>
              <a:rPr lang="en-US" sz="1600" b="1"/>
              <a:t>SO</a:t>
            </a:r>
            <a:r>
              <a:rPr lang="ru-RU" sz="1600" b="1" baseline="-25000"/>
              <a:t>4 (КОНЦ.)</a:t>
            </a:r>
            <a:endParaRPr lang="ru-RU" sz="1600" b="1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200" b="1">
                <a:solidFill>
                  <a:srgbClr val="558ED5"/>
                </a:solidFill>
              </a:rPr>
              <a:t>    </a:t>
            </a:r>
            <a:r>
              <a:rPr lang="en-US" sz="2400" b="1">
                <a:solidFill>
                  <a:srgbClr val="3333FF"/>
                </a:solidFill>
              </a:rPr>
              <a:t>HCOOH → CO + H</a:t>
            </a:r>
            <a:r>
              <a:rPr lang="en-US" sz="2400" b="1" baseline="-25000">
                <a:solidFill>
                  <a:srgbClr val="3333FF"/>
                </a:solidFill>
              </a:rPr>
              <a:t>2</a:t>
            </a:r>
            <a:r>
              <a:rPr lang="en-US" sz="2400" b="1">
                <a:solidFill>
                  <a:srgbClr val="3333FF"/>
                </a:solidFill>
              </a:rPr>
              <a:t>O</a:t>
            </a:r>
            <a:endParaRPr lang="ru-RU" sz="2400" b="1">
              <a:solidFill>
                <a:srgbClr val="3333FF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200" b="1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200" b="1" u="sng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2200" b="1" u="sng"/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539750" y="4005263"/>
            <a:ext cx="77612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3. Реакция «медного зеркала»</a:t>
            </a:r>
          </a:p>
        </p:txBody>
      </p:sp>
      <p:sp>
        <p:nvSpPr>
          <p:cNvPr id="36874" name="Rectangle 3"/>
          <p:cNvSpPr>
            <a:spLocks/>
          </p:cNvSpPr>
          <p:nvPr/>
        </p:nvSpPr>
        <p:spPr bwMode="auto">
          <a:xfrm>
            <a:off x="827088" y="2924175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solidFill>
                  <a:schemeClr val="hlink"/>
                </a:solidFill>
              </a:rPr>
              <a:t>                                      </a:t>
            </a:r>
            <a:r>
              <a:rPr lang="en-US" sz="1600" b="1"/>
              <a:t>NH</a:t>
            </a:r>
            <a:r>
              <a:rPr lang="ru-RU" sz="1600" b="1" baseline="-25000"/>
              <a:t>3</a:t>
            </a:r>
            <a:r>
              <a:rPr lang="en-US" sz="1600" b="1"/>
              <a:t>(</a:t>
            </a:r>
            <a:r>
              <a:rPr lang="ru-RU" sz="1600" b="1"/>
              <a:t>р-</a:t>
            </a:r>
            <a:r>
              <a:rPr lang="en-US" sz="1600" b="1"/>
              <a:t>p)</a:t>
            </a:r>
            <a:r>
              <a:rPr lang="ru-RU" sz="1600" b="1"/>
              <a:t>,</a:t>
            </a:r>
            <a:r>
              <a:rPr lang="en-US" sz="1600" b="1"/>
              <a:t>t</a:t>
            </a:r>
            <a:r>
              <a:rPr lang="en-US" sz="1600" b="1" baseline="30000"/>
              <a:t>0</a:t>
            </a:r>
            <a:endParaRPr lang="ru-RU" sz="1600" b="1">
              <a:solidFill>
                <a:schemeClr val="hlink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hlink"/>
                </a:solidFill>
              </a:rPr>
              <a:t>Н</a:t>
            </a:r>
            <a:r>
              <a:rPr lang="en-US" sz="2400" b="1">
                <a:solidFill>
                  <a:schemeClr val="hlink"/>
                </a:solidFill>
              </a:rPr>
              <a:t>COOH  + </a:t>
            </a:r>
            <a:r>
              <a:rPr lang="ru-RU" sz="2400" b="1">
                <a:solidFill>
                  <a:schemeClr val="hlink"/>
                </a:solidFill>
              </a:rPr>
              <a:t>Ag</a:t>
            </a:r>
            <a:r>
              <a:rPr lang="ru-RU" sz="2400" b="1" baseline="-25000">
                <a:solidFill>
                  <a:schemeClr val="hlink"/>
                </a:solidFill>
              </a:rPr>
              <a:t>2</a:t>
            </a:r>
            <a:r>
              <a:rPr lang="ru-RU" sz="2400" b="1">
                <a:solidFill>
                  <a:schemeClr val="hlink"/>
                </a:solidFill>
              </a:rPr>
              <a:t>O →</a:t>
            </a:r>
            <a:r>
              <a:rPr lang="en-US" sz="2400" b="1">
                <a:solidFill>
                  <a:schemeClr val="hlink"/>
                </a:solidFill>
              </a:rPr>
              <a:t>  2Ag + CO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</a:t>
            </a:r>
            <a:r>
              <a:rPr lang="en-US" sz="2400" b="1">
                <a:solidFill>
                  <a:schemeClr val="hlink"/>
                </a:solidFill>
              </a:rPr>
              <a:t> + H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O</a:t>
            </a:r>
          </a:p>
        </p:txBody>
      </p:sp>
      <p:sp>
        <p:nvSpPr>
          <p:cNvPr id="36878" name="Rectangle 3"/>
          <p:cNvSpPr>
            <a:spLocks/>
          </p:cNvSpPr>
          <p:nvPr/>
        </p:nvSpPr>
        <p:spPr bwMode="auto">
          <a:xfrm>
            <a:off x="468313" y="2349500"/>
            <a:ext cx="86756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200" b="1"/>
              <a:t>2. Реакция «серебряного зеркала»</a:t>
            </a:r>
            <a:endParaRPr lang="ru-RU" sz="2200" b="1" u="sng"/>
          </a:p>
        </p:txBody>
      </p:sp>
      <p:sp>
        <p:nvSpPr>
          <p:cNvPr id="36879" name="Rectangle 3"/>
          <p:cNvSpPr>
            <a:spLocks/>
          </p:cNvSpPr>
          <p:nvPr/>
        </p:nvSpPr>
        <p:spPr bwMode="auto">
          <a:xfrm>
            <a:off x="827088" y="4581525"/>
            <a:ext cx="8064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solidFill>
                  <a:schemeClr val="hlink"/>
                </a:solidFill>
              </a:rPr>
              <a:t>                                                      </a:t>
            </a:r>
            <a:r>
              <a:rPr lang="en-US" sz="1600" b="1"/>
              <a:t>t</a:t>
            </a:r>
            <a:r>
              <a:rPr lang="en-US" sz="1600" b="1" baseline="30000"/>
              <a:t>0</a:t>
            </a:r>
            <a:r>
              <a:rPr lang="ru-RU" sz="1600" b="1">
                <a:solidFill>
                  <a:schemeClr val="hlink"/>
                </a:solidFill>
              </a:rPr>
              <a:t>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hlink"/>
                </a:solidFill>
              </a:rPr>
              <a:t>Н</a:t>
            </a:r>
            <a:r>
              <a:rPr lang="en-US" sz="2400" b="1">
                <a:solidFill>
                  <a:schemeClr val="hlink"/>
                </a:solidFill>
              </a:rPr>
              <a:t>COOH  + 2Cu(OH)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ru-RU" sz="2400" b="1">
                <a:solidFill>
                  <a:schemeClr val="hlink"/>
                </a:solidFill>
              </a:rPr>
              <a:t> →</a:t>
            </a:r>
            <a:r>
              <a:rPr lang="en-US" sz="2400" b="1">
                <a:solidFill>
                  <a:schemeClr val="hlink"/>
                </a:solidFill>
              </a:rPr>
              <a:t>  Cu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O</a:t>
            </a:r>
            <a:r>
              <a:rPr lang="en-US" sz="2400" b="1">
                <a:solidFill>
                  <a:schemeClr val="hlink"/>
                </a:solidFill>
                <a:cs typeface="Arial" charset="0"/>
                <a:sym typeface="Symbol" pitchFamily="18" charset="2"/>
              </a:rPr>
              <a:t></a:t>
            </a:r>
            <a:r>
              <a:rPr lang="en-US" sz="2400" b="1">
                <a:solidFill>
                  <a:schemeClr val="hlink"/>
                </a:solidFill>
              </a:rPr>
              <a:t>  + CO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</a:t>
            </a:r>
            <a:r>
              <a:rPr lang="en-US" sz="2400" b="1">
                <a:solidFill>
                  <a:schemeClr val="hlink"/>
                </a:solidFill>
              </a:rPr>
              <a:t> + 3H</a:t>
            </a:r>
            <a:r>
              <a:rPr lang="en-US" sz="2400" b="1" baseline="-25000">
                <a:solidFill>
                  <a:schemeClr val="hlink"/>
                </a:solidFill>
              </a:rPr>
              <a:t>2</a:t>
            </a:r>
            <a:r>
              <a:rPr lang="en-US" sz="2400" b="1">
                <a:solidFill>
                  <a:schemeClr val="hlink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4" grpId="0"/>
      <p:bldP spid="36878" grpId="0"/>
      <p:bldP spid="368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folHlink"/>
                </a:solidFill>
                <a:latin typeface="Arial Black" pitchFamily="34" charset="0"/>
              </a:rPr>
              <a:t>Тест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>
              <a:buFont typeface="Wingdings" pitchFamily="2" charset="2"/>
              <a:buChar char="ü"/>
            </a:pPr>
            <a:r>
              <a:rPr lang="ru-RU" sz="3600" smtClean="0">
                <a:latin typeface="Arial Black" pitchFamily="34" charset="0"/>
              </a:rPr>
              <a:t>1. 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smtClean="0">
                <a:latin typeface="Arial Black" pitchFamily="34" charset="0"/>
              </a:rPr>
              <a:t>2. 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smtClean="0">
                <a:latin typeface="Arial Black" pitchFamily="34" charset="0"/>
              </a:rPr>
              <a:t>3. г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3600" smtClean="0">
                <a:latin typeface="Arial Black" pitchFamily="34" charset="0"/>
              </a:rPr>
              <a:t>4. 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j02852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674688"/>
            <a:ext cx="8229600" cy="287338"/>
          </a:xfrm>
        </p:spPr>
        <p:txBody>
          <a:bodyPr/>
          <a:lstStyle/>
          <a:p>
            <a:pPr eaLnBrk="1" hangingPunct="1"/>
            <a:endParaRPr lang="ru-RU" sz="38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7245350"/>
            <a:ext cx="7138987" cy="144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24581" name="Picture 5" descr="J009566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844675"/>
            <a:ext cx="25923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ru-RU" i="1" smtClean="0">
                <a:solidFill>
                  <a:srgbClr val="C00000"/>
                </a:solidFill>
                <a:latin typeface="Arial Black" pitchFamily="34" charset="0"/>
              </a:rPr>
              <a:t>Домашнее задание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§12, упр. 6</a:t>
            </a:r>
          </a:p>
          <a:p>
            <a:r>
              <a:rPr lang="ru-RU" sz="2800" b="1" smtClean="0"/>
              <a:t>Творческая часть: 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smtClean="0"/>
              <a:t>       В пищевой промышленности уксусная кислота  используется в качестве консерванта и регулятора кислотности под кодом </a:t>
            </a:r>
            <a:r>
              <a:rPr lang="ru-RU" sz="2800" b="1" smtClean="0"/>
              <a:t>Е260</a:t>
            </a:r>
            <a:r>
              <a:rPr lang="ru-RU" sz="2800" smtClean="0"/>
              <a:t>,  предыдущий  </a:t>
            </a:r>
            <a:r>
              <a:rPr lang="ru-RU" sz="2800" b="1" smtClean="0"/>
              <a:t>гомолог </a:t>
            </a:r>
            <a:r>
              <a:rPr lang="ru-RU" sz="2800" smtClean="0"/>
              <a:t>этой кислоты  имеет код </a:t>
            </a:r>
            <a:r>
              <a:rPr lang="ru-RU" sz="2800" b="1" smtClean="0"/>
              <a:t>Е236</a:t>
            </a:r>
            <a:r>
              <a:rPr lang="ru-RU" sz="2800" smtClean="0"/>
              <a:t>. </a:t>
            </a:r>
          </a:p>
          <a:p>
            <a:pPr>
              <a:buFont typeface="Arial" charset="0"/>
              <a:buNone/>
            </a:pPr>
            <a:r>
              <a:rPr lang="ru-RU" sz="2800" smtClean="0"/>
              <a:t>      Попробуйте встретить это вещество в продуктах.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964612" cy="633412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chemeClr val="folHlink"/>
                </a:solidFill>
                <a:latin typeface="Arial Black" pitchFamily="34" charset="0"/>
              </a:rPr>
              <a:t>Подведение итогов урока. Рефлексия</a:t>
            </a:r>
          </a:p>
        </p:txBody>
      </p:sp>
      <p:pic>
        <p:nvPicPr>
          <p:cNvPr id="26627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Объект 2"/>
          <p:cNvSpPr>
            <a:spLocks/>
          </p:cNvSpPr>
          <p:nvPr/>
        </p:nvSpPr>
        <p:spPr bwMode="auto">
          <a:xfrm>
            <a:off x="2411413" y="1773238"/>
            <a:ext cx="62753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Сегодня я узнал…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Было интересно…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Было трудно…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выполнял задания…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понял, что…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Теперь я могу…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почувствовал,что…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приобрел…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научился…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У меня получилось…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смог…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Я попробую…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Меня удивило…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Урок дал мне для жизни…</a:t>
            </a:r>
          </a:p>
          <a:p>
            <a:pPr marL="609600" indent="-609600">
              <a:lnSpc>
                <a:spcPts val="2500"/>
              </a:lnSpc>
              <a:buFont typeface="Arial" charset="0"/>
              <a:buAutoNum type="arabicPeriod"/>
            </a:pPr>
            <a:r>
              <a:rPr lang="ru-RU" sz="2600" b="1">
                <a:solidFill>
                  <a:schemeClr val="hlink"/>
                </a:solidFill>
              </a:rPr>
              <a:t>Мне захотелось…</a:t>
            </a:r>
          </a:p>
          <a:p>
            <a:pPr marL="609600" indent="-609600">
              <a:spcBef>
                <a:spcPct val="20000"/>
              </a:spcBef>
              <a:buFont typeface="Arial" charset="0"/>
              <a:buAutoNum type="arabicPeriod"/>
            </a:pPr>
            <a:endParaRPr lang="en-US" sz="2600" b="1">
              <a:solidFill>
                <a:schemeClr val="hlink"/>
              </a:solidFill>
            </a:endParaRPr>
          </a:p>
        </p:txBody>
      </p:sp>
      <p:sp>
        <p:nvSpPr>
          <p:cNvPr id="26629" name="Объект 2"/>
          <p:cNvSpPr>
            <a:spLocks/>
          </p:cNvSpPr>
          <p:nvPr/>
        </p:nvSpPr>
        <p:spPr bwMode="auto">
          <a:xfrm>
            <a:off x="1187450" y="1268413"/>
            <a:ext cx="5770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ts val="2500"/>
              </a:lnSpc>
              <a:buFont typeface="Arial" charset="0"/>
              <a:buNone/>
            </a:pPr>
            <a:r>
              <a:rPr lang="ru-RU" sz="2600" b="1">
                <a:solidFill>
                  <a:schemeClr val="hlink"/>
                </a:solidFill>
                <a:latin typeface="Arial Black" pitchFamily="34" charset="0"/>
              </a:rPr>
              <a:t>Заверши фразу: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</a:pPr>
            <a:endParaRPr lang="en-US" sz="2600" b="1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6630" name="Picture 7" descr="Moving-animated-clip-art-picture-of-metronome-x-bpm-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838"/>
            <a:ext cx="230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chemeClr val="folHlink"/>
                </a:solidFill>
                <a:latin typeface="Arial Black" pitchFamily="34" charset="0"/>
              </a:rPr>
              <a:t>Что  общего ?</a:t>
            </a:r>
          </a:p>
        </p:txBody>
      </p:sp>
      <p:pic>
        <p:nvPicPr>
          <p:cNvPr id="3075" name="Picture 7" descr="3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357563"/>
            <a:ext cx="2160587" cy="3268662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6" name="Picture 8" descr="depositphotos_6260585-five-ant-silhouet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08050"/>
            <a:ext cx="2376487" cy="23749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7" name="Picture 11" descr="Terveys-vko-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628775"/>
            <a:ext cx="3221038" cy="417671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8" name="Picture 9" descr="i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836613"/>
            <a:ext cx="3379787" cy="22923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079" name="Picture 9" descr="http://www.ciltproblemleri.com/wp-content/uploads/el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437063"/>
            <a:ext cx="2935288" cy="22320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i="1" smtClean="0">
                <a:solidFill>
                  <a:schemeClr val="folHlink"/>
                </a:solidFill>
                <a:latin typeface="Arial Black" pitchFamily="34" charset="0"/>
              </a:rPr>
              <a:t>Зашифрованная  фраза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00200"/>
            <a:ext cx="8713788" cy="40608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П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FJ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О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LY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З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PY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SL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LW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VT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XC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KE</a:t>
            </a:r>
            <a:endParaRPr lang="ru-RU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1200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KE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CJ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Ч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LY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SD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GI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LI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XD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Т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GM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С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DO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Я</a:t>
            </a:r>
          </a:p>
          <a:p>
            <a:pPr algn="ctr">
              <a:buFont typeface="Arial" charset="0"/>
              <a:buNone/>
            </a:pPr>
            <a:endParaRPr lang="ru-RU" sz="1200" b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FK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С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SK</a:t>
            </a:r>
            <a:endParaRPr lang="ru-RU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1200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У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SJ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Д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BO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AW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В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SL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Л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PO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ST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XH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BL</a:t>
            </a:r>
            <a:r>
              <a:rPr lang="ru-RU" b="1" smtClean="0">
                <a:solidFill>
                  <a:schemeClr val="hlink"/>
                </a:solidFill>
                <a:latin typeface="Bookman Old Style" pitchFamily="18" charset="0"/>
              </a:rPr>
              <a:t>Я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MU</a:t>
            </a:r>
            <a:endParaRPr lang="ru-RU" b="1" i="1" smtClean="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4100" name="Rectangle 6"/>
          <p:cNvSpPr>
            <a:spLocks/>
          </p:cNvSpPr>
          <p:nvPr/>
        </p:nvSpPr>
        <p:spPr bwMode="auto">
          <a:xfrm>
            <a:off x="1763713" y="5362575"/>
            <a:ext cx="698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chemeClr val="hlink"/>
                </a:solidFill>
                <a:latin typeface="Bookman Old Style" pitchFamily="18" charset="0"/>
              </a:rPr>
              <a:t>Аристотель 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chemeClr val="hlink"/>
                </a:solidFill>
                <a:latin typeface="Bookman Old Style" pitchFamily="18" charset="0"/>
              </a:rPr>
              <a:t>(384-322 гг. до н.э.)</a:t>
            </a:r>
          </a:p>
        </p:txBody>
      </p:sp>
      <p:pic>
        <p:nvPicPr>
          <p:cNvPr id="4101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17637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i="1" smtClean="0">
                <a:solidFill>
                  <a:schemeClr val="folHlink"/>
                </a:solidFill>
                <a:latin typeface="Arial Black" pitchFamily="34" charset="0"/>
              </a:rPr>
              <a:t>Зашифрованная  фраза</a:t>
            </a:r>
          </a:p>
        </p:txBody>
      </p:sp>
      <p:sp>
        <p:nvSpPr>
          <p:cNvPr id="5123" name="Rectangle 4"/>
          <p:cNvSpPr>
            <a:spLocks noGrp="1"/>
          </p:cNvSpPr>
          <p:nvPr>
            <p:ph type="body" idx="4294967295"/>
          </p:nvPr>
        </p:nvSpPr>
        <p:spPr>
          <a:xfrm>
            <a:off x="250825" y="1600200"/>
            <a:ext cx="8713788" cy="40608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П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FJ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О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LY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З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PY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SL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LW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VT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XC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KE</a:t>
            </a:r>
            <a:endParaRPr lang="ru-RU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1200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KE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CJ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Ч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LY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SD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GI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LI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XD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Т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GM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С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DO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Я</a:t>
            </a:r>
          </a:p>
          <a:p>
            <a:pPr algn="ctr">
              <a:buFont typeface="Arial" charset="0"/>
              <a:buNone/>
            </a:pPr>
            <a:endParaRPr lang="ru-RU" sz="12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FK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С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SK</a:t>
            </a:r>
            <a:endParaRPr lang="ru-RU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1200" b="1" i="1" smtClean="0">
              <a:solidFill>
                <a:schemeClr val="hlink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SJ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BO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AW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SL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Л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PO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ST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XH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BL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Я</a:t>
            </a:r>
            <a:r>
              <a:rPr lang="en-US" b="1" i="1" smtClean="0">
                <a:solidFill>
                  <a:schemeClr val="hlink"/>
                </a:solidFill>
                <a:latin typeface="Bookman Old Style" pitchFamily="18" charset="0"/>
              </a:rPr>
              <a:t>MU</a:t>
            </a:r>
            <a:endParaRPr lang="ru-RU" b="1" i="1" smtClean="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5124" name="Rectangle 5"/>
          <p:cNvSpPr>
            <a:spLocks/>
          </p:cNvSpPr>
          <p:nvPr/>
        </p:nvSpPr>
        <p:spPr bwMode="auto">
          <a:xfrm>
            <a:off x="1692275" y="5362575"/>
            <a:ext cx="698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chemeClr val="hlink"/>
                </a:solidFill>
                <a:latin typeface="Bookman Old Style" pitchFamily="18" charset="0"/>
              </a:rPr>
              <a:t>Аристотель 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chemeClr val="hlink"/>
                </a:solidFill>
                <a:latin typeface="Bookman Old Style" pitchFamily="18" charset="0"/>
              </a:rPr>
              <a:t>(384-322 гг. до н.э.)</a:t>
            </a:r>
          </a:p>
        </p:txBody>
      </p:sp>
      <p:pic>
        <p:nvPicPr>
          <p:cNvPr id="5125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17637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i="1" smtClean="0">
                <a:solidFill>
                  <a:schemeClr val="folHlink"/>
                </a:solidFill>
                <a:latin typeface="Arial Black" pitchFamily="34" charset="0"/>
              </a:rPr>
              <a:t>Зашифрованная  фраза</a:t>
            </a:r>
          </a:p>
        </p:txBody>
      </p:sp>
      <p:sp>
        <p:nvSpPr>
          <p:cNvPr id="6147" name="Rectangle 4"/>
          <p:cNvSpPr>
            <a:spLocks noGrp="1"/>
          </p:cNvSpPr>
          <p:nvPr>
            <p:ph type="body" idx="4294967295"/>
          </p:nvPr>
        </p:nvSpPr>
        <p:spPr>
          <a:xfrm>
            <a:off x="250825" y="1600200"/>
            <a:ext cx="8713788" cy="40608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П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FJ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О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LY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З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PY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SL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LW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VT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XC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KE</a:t>
            </a:r>
            <a:endParaRPr lang="ru-RU" b="1" i="1" smtClean="0">
              <a:solidFill>
                <a:srgbClr val="DDF4FF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1200" b="1" i="1" smtClean="0">
              <a:solidFill>
                <a:srgbClr val="DDF4FF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KE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CJ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Ч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LY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SD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GI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LI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XD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Т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GM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С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DO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Я</a:t>
            </a:r>
          </a:p>
          <a:p>
            <a:pPr algn="ctr">
              <a:buFont typeface="Arial" charset="0"/>
              <a:buNone/>
            </a:pPr>
            <a:endParaRPr lang="ru-RU" sz="1200" b="1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FK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С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SK</a:t>
            </a:r>
            <a:endParaRPr lang="ru-RU" b="1" i="1" smtClean="0">
              <a:solidFill>
                <a:srgbClr val="DDF4FF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sz="1200" b="1" i="1" smtClean="0">
              <a:solidFill>
                <a:srgbClr val="DDF4FF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SJ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BO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AW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SL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Л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PO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ST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XH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BL</a:t>
            </a:r>
            <a:r>
              <a:rPr lang="ru-RU" b="1" smtClean="0">
                <a:solidFill>
                  <a:srgbClr val="FF0000"/>
                </a:solidFill>
                <a:latin typeface="Bookman Old Style" pitchFamily="18" charset="0"/>
              </a:rPr>
              <a:t>Я</a:t>
            </a:r>
            <a:r>
              <a:rPr lang="en-US" b="1" i="1" smtClean="0">
                <a:solidFill>
                  <a:srgbClr val="DDF4FF"/>
                </a:solidFill>
                <a:latin typeface="Bookman Old Style" pitchFamily="18" charset="0"/>
              </a:rPr>
              <a:t>MU</a:t>
            </a:r>
            <a:endParaRPr lang="ru-RU" b="1" i="1" smtClean="0">
              <a:solidFill>
                <a:srgbClr val="DDF4FF"/>
              </a:solidFill>
              <a:latin typeface="Bookman Old Style" pitchFamily="18" charset="0"/>
            </a:endParaRPr>
          </a:p>
        </p:txBody>
      </p:sp>
      <p:sp>
        <p:nvSpPr>
          <p:cNvPr id="6148" name="Rectangle 5"/>
          <p:cNvSpPr>
            <a:spLocks/>
          </p:cNvSpPr>
          <p:nvPr/>
        </p:nvSpPr>
        <p:spPr bwMode="auto">
          <a:xfrm>
            <a:off x="1763713" y="5362575"/>
            <a:ext cx="698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chemeClr val="hlink"/>
                </a:solidFill>
                <a:latin typeface="Bookman Old Style" pitchFamily="18" charset="0"/>
              </a:rPr>
              <a:t>Аристотель 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 i="1">
                <a:solidFill>
                  <a:schemeClr val="hlink"/>
                </a:solidFill>
                <a:latin typeface="Bookman Old Style" pitchFamily="18" charset="0"/>
              </a:rPr>
              <a:t>(384-322 гг. до н.э.)</a:t>
            </a:r>
          </a:p>
        </p:txBody>
      </p:sp>
      <p:pic>
        <p:nvPicPr>
          <p:cNvPr id="6149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5613"/>
            <a:ext cx="17637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folHlink"/>
                </a:solidFill>
                <a:latin typeface="Arial Black" pitchFamily="34" charset="0"/>
              </a:rPr>
              <a:t>Верите ли вы, что…</a:t>
            </a:r>
          </a:p>
        </p:txBody>
      </p:sp>
      <p:pic>
        <p:nvPicPr>
          <p:cNvPr id="7171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313" y="539908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565400"/>
            <a:ext cx="7921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619250" y="2205038"/>
            <a:ext cx="6840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  <a:latin typeface="Bookman Old Style" pitchFamily="18" charset="0"/>
              </a:rPr>
              <a:t>В течение суток в организме человека образуется 400 г уксусной кислоты, что хватило бы для изготовления 8 л. обычного уксуса</a:t>
            </a:r>
          </a:p>
        </p:txBody>
      </p:sp>
      <p:pic>
        <p:nvPicPr>
          <p:cNvPr id="7176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76700"/>
            <a:ext cx="619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1403350" y="4005263"/>
            <a:ext cx="6983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  <a:latin typeface="Bookman Old Style" pitchFamily="18" charset="0"/>
              </a:rPr>
              <a:t>«Оптимальное меню – 18 л уксуса в сутки»</a:t>
            </a:r>
          </a:p>
        </p:txBody>
      </p:sp>
      <p:sp>
        <p:nvSpPr>
          <p:cNvPr id="7178" name="TextBox 3"/>
          <p:cNvSpPr txBox="1">
            <a:spLocks noChangeArrowheads="1"/>
          </p:cNvSpPr>
          <p:nvPr/>
        </p:nvSpPr>
        <p:spPr bwMode="auto">
          <a:xfrm>
            <a:off x="1763713" y="5084763"/>
            <a:ext cx="68405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  <a:latin typeface="Bookman Old Style" pitchFamily="18" charset="0"/>
              </a:rPr>
              <a:t>Отвинтить ржавую гайку поможет уксус</a:t>
            </a:r>
          </a:p>
        </p:txBody>
      </p:sp>
      <p:pic>
        <p:nvPicPr>
          <p:cNvPr id="7179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5300663"/>
            <a:ext cx="7921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smtClean="0">
                <a:solidFill>
                  <a:schemeClr val="hlink"/>
                </a:solidFill>
                <a:latin typeface="Arial Black" pitchFamily="34" charset="0"/>
              </a:rPr>
              <a:t>Можно ли прожить без знаний о карбоновых кислотах?</a:t>
            </a:r>
          </a:p>
          <a:p>
            <a:pPr>
              <a:buFont typeface="Arial" charset="0"/>
              <a:buNone/>
            </a:pPr>
            <a:endParaRPr lang="ru-RU" i="1" smtClean="0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476250"/>
            <a:ext cx="5832475" cy="935038"/>
          </a:xfrm>
          <a:solidFill>
            <a:schemeClr val="bg1"/>
          </a:solidFill>
          <a:ln w="38100">
            <a:solidFill>
              <a:srgbClr val="0000FF"/>
            </a:solidFill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Arial" charset="0"/>
              </a:rPr>
              <a:t>Кислоты реагируют с</a:t>
            </a:r>
          </a:p>
        </p:txBody>
      </p:sp>
      <p:sp>
        <p:nvSpPr>
          <p:cNvPr id="9219" name="Rectangle 2"/>
          <p:cNvSpPr>
            <a:spLocks/>
          </p:cNvSpPr>
          <p:nvPr/>
        </p:nvSpPr>
        <p:spPr bwMode="auto">
          <a:xfrm>
            <a:off x="250825" y="1989138"/>
            <a:ext cx="2233613" cy="863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</a:rPr>
              <a:t>металлами</a:t>
            </a:r>
          </a:p>
        </p:txBody>
      </p:sp>
      <p:sp>
        <p:nvSpPr>
          <p:cNvPr id="9220" name="Rectangle 2"/>
          <p:cNvSpPr>
            <a:spLocks/>
          </p:cNvSpPr>
          <p:nvPr/>
        </p:nvSpPr>
        <p:spPr bwMode="auto">
          <a:xfrm>
            <a:off x="1403350" y="4076700"/>
            <a:ext cx="2663825" cy="863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chemeClr val="hlink"/>
                </a:solidFill>
              </a:rPr>
              <a:t>основными оксидами</a:t>
            </a:r>
          </a:p>
        </p:txBody>
      </p:sp>
      <p:sp>
        <p:nvSpPr>
          <p:cNvPr id="9221" name="Rectangle 2"/>
          <p:cNvSpPr>
            <a:spLocks/>
          </p:cNvSpPr>
          <p:nvPr/>
        </p:nvSpPr>
        <p:spPr bwMode="auto">
          <a:xfrm>
            <a:off x="5148263" y="4076700"/>
            <a:ext cx="2808287" cy="863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</a:rPr>
              <a:t>основаниями</a:t>
            </a:r>
          </a:p>
        </p:txBody>
      </p:sp>
      <p:sp>
        <p:nvSpPr>
          <p:cNvPr id="9222" name="Rectangle 2"/>
          <p:cNvSpPr>
            <a:spLocks/>
          </p:cNvSpPr>
          <p:nvPr/>
        </p:nvSpPr>
        <p:spPr bwMode="auto">
          <a:xfrm>
            <a:off x="6659563" y="2060575"/>
            <a:ext cx="2233612" cy="863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</a:rPr>
              <a:t>солями</a:t>
            </a:r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 flipH="1">
            <a:off x="1331913" y="1484313"/>
            <a:ext cx="1079500" cy="43180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2555875" y="1484313"/>
            <a:ext cx="936625" cy="252095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>
            <a:off x="5364163" y="1484313"/>
            <a:ext cx="1223962" cy="252095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6515100" y="1484313"/>
            <a:ext cx="1152525" cy="504825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9227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535613"/>
            <a:ext cx="1763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50825" y="1916113"/>
            <a:ext cx="2233613" cy="93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03350" y="4005263"/>
            <a:ext cx="2663825" cy="93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659563" y="1989138"/>
            <a:ext cx="2233612" cy="93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148263" y="4005263"/>
            <a:ext cx="2808287" cy="93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3" grpId="0" animBg="1"/>
      <p:bldP spid="20494" grpId="0" animBg="1"/>
      <p:bldP spid="204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53bb7f0-2b60-43ee-892d-8f80397c0daf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739</Words>
  <Application>Microsoft Office PowerPoint</Application>
  <PresentationFormat>Экран (4:3)</PresentationFormat>
  <Paragraphs>159</Paragraphs>
  <Slides>26</Slides>
  <Notes>25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IV территориальная научно-практическая конференция учителей химии  «Теория и практика обучения химии в условиях реализации стандартов общего образования»</vt:lpstr>
      <vt:lpstr>Слайд 2</vt:lpstr>
      <vt:lpstr>Что  общего ?</vt:lpstr>
      <vt:lpstr>Зашифрованная  фраза</vt:lpstr>
      <vt:lpstr>Зашифрованная  фраза</vt:lpstr>
      <vt:lpstr>Зашифрованная  фраза</vt:lpstr>
      <vt:lpstr>Верите ли вы, что…</vt:lpstr>
      <vt:lpstr>Слайд 8</vt:lpstr>
      <vt:lpstr>Кислоты реагируют с</vt:lpstr>
      <vt:lpstr>Слайд 10</vt:lpstr>
      <vt:lpstr>Тема урока</vt:lpstr>
      <vt:lpstr>Памятка  для  обучающегося</vt:lpstr>
      <vt:lpstr>Взаимодействие  карбоновых кислот со спиртами</vt:lpstr>
      <vt:lpstr>Слайд 14</vt:lpstr>
      <vt:lpstr>Результаты    опыта</vt:lpstr>
      <vt:lpstr>Химические свойства предельных одноосновных карбоновых кислот</vt:lpstr>
      <vt:lpstr>Химические свойства  предельных одноосновных  карбоновых кислот</vt:lpstr>
      <vt:lpstr>Общие свойства кислот</vt:lpstr>
      <vt:lpstr>Химические свойства предельных одноосновных  карбоновых кислот</vt:lpstr>
      <vt:lpstr>Свойства,                                общие для органических кислот</vt:lpstr>
      <vt:lpstr>Химические свойства предельных одноосновных карбоновых кислот</vt:lpstr>
      <vt:lpstr>Индивидуальные  свойства</vt:lpstr>
      <vt:lpstr>Тест</vt:lpstr>
      <vt:lpstr>Слайд 24</vt:lpstr>
      <vt:lpstr>Домашнее задание</vt:lpstr>
      <vt:lpstr>Подведение итогов урока. 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Василий Сазонов</cp:lastModifiedBy>
  <cp:revision>87</cp:revision>
  <dcterms:created xsi:type="dcterms:W3CDTF">2014-07-22T11:28:51Z</dcterms:created>
  <dcterms:modified xsi:type="dcterms:W3CDTF">2018-01-18T15:07:41Z</dcterms:modified>
</cp:coreProperties>
</file>