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0" r:id="rId1"/>
    <p:sldMasterId id="2147483698" r:id="rId2"/>
    <p:sldMasterId id="2147483753" r:id="rId3"/>
  </p:sldMasterIdLst>
  <p:notesMasterIdLst>
    <p:notesMasterId r:id="rId12"/>
  </p:notesMasterIdLst>
  <p:handoutMasterIdLst>
    <p:handoutMasterId r:id="rId13"/>
  </p:handoutMasterIdLst>
  <p:sldIdLst>
    <p:sldId id="851" r:id="rId4"/>
    <p:sldId id="855" r:id="rId5"/>
    <p:sldId id="858" r:id="rId6"/>
    <p:sldId id="859" r:id="rId7"/>
    <p:sldId id="861" r:id="rId8"/>
    <p:sldId id="863" r:id="rId9"/>
    <p:sldId id="864" r:id="rId10"/>
    <p:sldId id="865" r:id="rId11"/>
  </p:sldIdLst>
  <p:sldSz cx="9144000" cy="5143500" type="screen16x9"/>
  <p:notesSz cx="6858000" cy="9144000"/>
  <p:embeddedFontLst>
    <p:embeddedFont>
      <p:font typeface="Roboto Condensed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pen Sans" charset="0"/>
      <p:regular r:id="rId20"/>
      <p:bold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fr-FR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51"/>
            <p14:sldId id="855"/>
            <p14:sldId id="858"/>
            <p14:sldId id="859"/>
            <p14:sldId id="861"/>
            <p14:sldId id="863"/>
            <p14:sldId id="864"/>
            <p14:sldId id="865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92"/>
    <a:srgbClr val="403C36"/>
    <a:srgbClr val="E95B47"/>
    <a:srgbClr val="40A8F1"/>
    <a:srgbClr val="DDDAD8"/>
    <a:srgbClr val="3A4446"/>
    <a:srgbClr val="24221F"/>
    <a:srgbClr val="FBDED1"/>
    <a:srgbClr val="CAE8F2"/>
    <a:srgbClr val="0B5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28" autoAdjust="0"/>
  </p:normalViewPr>
  <p:slideViewPr>
    <p:cSldViewPr>
      <p:cViewPr>
        <p:scale>
          <a:sx n="100" d="100"/>
          <a:sy n="100" d="100"/>
        </p:scale>
        <p:origin x="-1224" y="-798"/>
      </p:cViewPr>
      <p:guideLst>
        <p:guide orient="horz" pos="1688"/>
        <p:guide orient="horz" pos="2369"/>
        <p:guide orient="horz" pos="736"/>
        <p:guide orient="horz" pos="2471"/>
        <p:guide orient="horz" pos="1620"/>
        <p:guide pos="2880"/>
        <p:guide pos="431"/>
        <p:guide pos="5329"/>
        <p:guide pos="5556"/>
        <p:guide pos="227"/>
        <p:guide pos="1474"/>
        <p:guide pos="428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2400300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0"/>
            <a:ext cx="3048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48000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419089"/>
            <a:ext cx="6096000" cy="800733"/>
          </a:xfrm>
          <a:prstGeom prst="rect">
            <a:avLst/>
          </a:prstGeom>
        </p:spPr>
        <p:txBody>
          <a:bodyPr lIns="205740" rIns="3429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242703"/>
            <a:ext cx="6096000" cy="305918"/>
          </a:xfrm>
          <a:prstGeom prst="rect">
            <a:avLst/>
          </a:prstGeom>
        </p:spPr>
        <p:txBody>
          <a:bodyPr lIns="20574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900"/>
              </a:spcBef>
            </a:pPr>
            <a:r>
              <a:rPr lang="en-US" dirty="0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781332" cy="3263504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8" y="1369218"/>
            <a:ext cx="3781332" cy="3263504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2" y="3055996"/>
            <a:ext cx="5223349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2" y="3879609"/>
            <a:ext cx="5223349" cy="305918"/>
          </a:xfrm>
          <a:prstGeom prst="rect">
            <a:avLst/>
          </a:prstGeom>
        </p:spPr>
        <p:txBody>
          <a:bodyPr lIns="20574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27365"/>
            <a:ext cx="7886700" cy="2534663"/>
          </a:xfrm>
          <a:prstGeom prst="rect">
            <a:avLst/>
          </a:prstGeom>
        </p:spPr>
        <p:txBody>
          <a:bodyPr lIns="0" tIns="205740" rIns="0" bIns="0" anchor="ctr">
            <a:normAutofit/>
          </a:bodyPr>
          <a:lstStyle>
            <a:lvl1pPr marL="0" indent="0" algn="r">
              <a:spcBef>
                <a:spcPts val="900"/>
              </a:spcBef>
              <a:buNone/>
              <a:defRPr sz="54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900" indent="0" algn="ctr">
              <a:spcBef>
                <a:spcPts val="900"/>
              </a:spcBef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 algn="ctr">
              <a:spcBef>
                <a:spcPts val="900"/>
              </a:spcBef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062028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8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83644" y="1935"/>
            <a:ext cx="5376713" cy="3933385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 dirty="0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1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219822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3905738"/>
            <a:ext cx="8532948" cy="1150288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2400300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0"/>
            <a:ext cx="3048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981799"/>
            <a:ext cx="6096000" cy="800733"/>
          </a:xfrm>
          <a:prstGeom prst="rect">
            <a:avLst/>
          </a:prstGeom>
        </p:spPr>
        <p:txBody>
          <a:bodyPr lIns="205740" rIns="205740" anchor="b">
            <a:no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72037"/>
            <a:ext cx="6096000" cy="360098"/>
          </a:xfrm>
          <a:prstGeom prst="rect">
            <a:avLst/>
          </a:prstGeom>
        </p:spPr>
        <p:txBody>
          <a:bodyPr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97234" y="1255297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98046"/>
            <a:ext cx="6096000" cy="800733"/>
          </a:xfrm>
          <a:prstGeom prst="rect">
            <a:avLst/>
          </a:prstGeom>
        </p:spPr>
        <p:txBody>
          <a:bodyPr lIns="205740" rIns="205740"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8284"/>
            <a:ext cx="6096000" cy="360098"/>
          </a:xfrm>
          <a:prstGeom prst="rect">
            <a:avLst/>
          </a:prstGeom>
        </p:spPr>
        <p:txBody>
          <a:bodyPr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3" y="2508804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30915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9198" y="255774"/>
            <a:ext cx="2185606" cy="603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39460" y="1619243"/>
            <a:ext cx="5865080" cy="259301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 defTabSz="685766"/>
            <a:r>
              <a:rPr lang="en-US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30961" cy="3542498"/>
          </a:xfrm>
          <a:solidFill>
            <a:schemeClr val="bg1">
              <a:lumMod val="50000"/>
            </a:schemeClr>
          </a:solidFill>
        </p:spPr>
      </p:pic>
      <p:pic>
        <p:nvPicPr>
          <p:cNvPr id="22" name="Рисунок 21" descr="Верт 1500_3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10"/>
            <a:ext cx="3596647" cy="1185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0496" y="2357436"/>
            <a:ext cx="5000660" cy="1570731"/>
          </a:xfrm>
        </p:spPr>
        <p:txBody>
          <a:bodyPr anchor="t">
            <a:noAutofit/>
          </a:bodyPr>
          <a:lstStyle/>
          <a:p>
            <a:pPr algn="r"/>
            <a:r>
              <a:rPr lang="ru-RU" dirty="0" smtClean="0"/>
              <a:t>Цифровые лаборатории как средство современного школьного химического образования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Шведова Наталья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алексеевна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2285984" y="4551848"/>
            <a:ext cx="723624" cy="305918"/>
          </a:xfrm>
          <a:prstGeom prst="rect">
            <a:avLst/>
          </a:prstGeom>
        </p:spPr>
        <p:txBody>
          <a:bodyPr vert="horz" lIns="205740" tIns="34290" rIns="0" bIns="34290" rtlCol="0">
            <a:normAutofit lnSpcReduction="10000"/>
          </a:bodyPr>
          <a:lstStyle>
            <a:defPPr>
              <a:defRPr lang="fr-FR"/>
            </a:defPPr>
            <a:lvl1pPr marL="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C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3C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Лабораторные работы в школе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6143668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/>
              <a:pPr algn="ctr"/>
              <a:t>2</a:t>
            </a:fld>
            <a:endParaRPr lang="en-US" b="1" dirty="0"/>
          </a:p>
        </p:txBody>
      </p:sp>
      <p:pic>
        <p:nvPicPr>
          <p:cNvPr id="80" name="Рисунок 79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214296"/>
            <a:ext cx="892975" cy="892975"/>
          </a:xfrm>
          <a:prstGeom prst="rect">
            <a:avLst/>
          </a:prstGeom>
        </p:spPr>
      </p:pic>
      <p:pic>
        <p:nvPicPr>
          <p:cNvPr id="22" name="Рисунок 21" descr="usp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5735" y="1754838"/>
            <a:ext cx="519885" cy="29443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357172"/>
            <a:ext cx="500034" cy="500066"/>
          </a:xfrm>
          <a:prstGeom prst="rect">
            <a:avLst/>
          </a:prstGeom>
          <a:solidFill>
            <a:srgbClr val="E9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5B47"/>
              </a:solidFill>
            </a:endParaRPr>
          </a:p>
        </p:txBody>
      </p:sp>
      <p:pic>
        <p:nvPicPr>
          <p:cNvPr id="18438" name="Picture 6" descr="https://ds04.infourok.ru/uploads/ex/0115/0006a44c-4debdbdb/im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71618"/>
            <a:ext cx="3929090" cy="2946818"/>
          </a:xfrm>
          <a:prstGeom prst="rect">
            <a:avLst/>
          </a:prstGeom>
          <a:noFill/>
        </p:spPr>
      </p:pic>
      <p:pic>
        <p:nvPicPr>
          <p:cNvPr id="18440" name="Picture 8" descr="https://himikoff.clan.su/111/21.nazvanija_khimicheskikh_veshhestv.mp4_thumbs-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214428"/>
            <a:ext cx="4278095" cy="2698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500034" cy="4714890"/>
          </a:xfrm>
          <a:prstGeom prst="rect">
            <a:avLst/>
          </a:prstGeom>
          <a:solidFill>
            <a:srgbClr val="E9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5B47"/>
              </a:solidFill>
            </a:endParaRPr>
          </a:p>
        </p:txBody>
      </p:sp>
      <p:pic>
        <p:nvPicPr>
          <p:cNvPr id="17" name="Рисунок 16" descr="Colorado-Web-Design-Social-Media-Marketing-Background-with-W50F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6"/>
            <a:ext cx="8239939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09"/>
            <a:ext cx="4943482" cy="1000133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solidFill>
                  <a:srgbClr val="E95B47"/>
                </a:solidFill>
              </a:rPr>
              <a:t>Цифровые лаборатории</a:t>
            </a:r>
            <a:br>
              <a:rPr lang="ru-RU" sz="2400" dirty="0" smtClean="0">
                <a:solidFill>
                  <a:srgbClr val="E95B47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>
              <a:solidFill>
                <a:srgbClr val="403C36"/>
              </a:solidFill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>
                <a:solidFill>
                  <a:srgbClr val="E95B47"/>
                </a:solidFill>
              </a:rPr>
              <a:pPr algn="ctr"/>
              <a:t>3</a:t>
            </a:fld>
            <a:endParaRPr lang="en-US" b="1" dirty="0">
              <a:solidFill>
                <a:srgbClr val="E95B4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97644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Clr>
                <a:srgbClr val="E95B47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8288" lvl="0" indent="-268288">
              <a:buClr>
                <a:srgbClr val="E95B47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5786477" cy="273844"/>
          </a:xfrm>
        </p:spPr>
        <p:txBody>
          <a:bodyPr/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 descr="usp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5735" y="1754838"/>
            <a:ext cx="519885" cy="2944374"/>
          </a:xfrm>
          <a:prstGeom prst="rect">
            <a:avLst/>
          </a:prstGeom>
        </p:spPr>
      </p:pic>
      <p:pic>
        <p:nvPicPr>
          <p:cNvPr id="16386" name="Picture 2" descr="https://pbs.twimg.com/media/DU_e-gQV4AAaVdZ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3" y="2853036"/>
            <a:ext cx="2786082" cy="184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ttps://uspu.ru/upload/iblock/398/398a569d4bf77b515545548c46809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928940"/>
            <a:ext cx="2557415" cy="1704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 descr="https://licey-moskvich.ru/upload/iblock/465/WhatsApp-Image-2020_02_20-at-19.08.47-_3_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500180"/>
            <a:ext cx="276227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8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500034" cy="4714890"/>
          </a:xfrm>
          <a:prstGeom prst="rect">
            <a:avLst/>
          </a:prstGeom>
          <a:solidFill>
            <a:srgbClr val="E9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5B47"/>
              </a:solidFill>
            </a:endParaRPr>
          </a:p>
        </p:txBody>
      </p:sp>
      <p:pic>
        <p:nvPicPr>
          <p:cNvPr id="17" name="Рисунок 16" descr="Colorado-Web-Design-Social-Media-Marketing-Background-with-W50F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6"/>
            <a:ext cx="8239939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609"/>
            <a:ext cx="4943482" cy="1000133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solidFill>
                  <a:srgbClr val="E95B47"/>
                </a:solidFill>
              </a:rPr>
              <a:t>Цифровые лаборатории</a:t>
            </a:r>
            <a:br>
              <a:rPr lang="ru-RU" sz="2400" dirty="0" smtClean="0">
                <a:solidFill>
                  <a:srgbClr val="E95B47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>
              <a:solidFill>
                <a:srgbClr val="403C36"/>
              </a:solidFill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>
                <a:solidFill>
                  <a:srgbClr val="E95B47"/>
                </a:solidFill>
              </a:rPr>
              <a:pPr algn="ctr"/>
              <a:t>4</a:t>
            </a:fld>
            <a:endParaRPr lang="en-US" b="1" dirty="0">
              <a:solidFill>
                <a:srgbClr val="E95B4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97644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Clr>
                <a:srgbClr val="E95B47"/>
              </a:buClr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8288" lvl="0" indent="-268288">
              <a:buClr>
                <a:srgbClr val="E95B47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5786477" cy="273844"/>
          </a:xfrm>
        </p:spPr>
        <p:txBody>
          <a:bodyPr/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 descr="usp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5735" y="1754838"/>
            <a:ext cx="519885" cy="2944374"/>
          </a:xfrm>
          <a:prstGeom prst="rect">
            <a:avLst/>
          </a:prstGeom>
        </p:spPr>
      </p:pic>
      <p:pic>
        <p:nvPicPr>
          <p:cNvPr id="55298" name="Picture 2" descr="https://www.panaboard-crimea.com.ru/media/k2/items/cache/be4e4fd1bcb87d92f342f6e3e3e1d9e2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714494"/>
            <a:ext cx="381002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302" name="Picture 6" descr="https://771581.ssl.1c-bitrix-cdn.ru/upload/medialibrary/546/NPL.jpg?15774488241275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0"/>
            <a:ext cx="3505405" cy="1919209"/>
          </a:xfrm>
          <a:prstGeom prst="rect">
            <a:avLst/>
          </a:prstGeom>
          <a:noFill/>
        </p:spPr>
      </p:pic>
      <p:pic>
        <p:nvPicPr>
          <p:cNvPr id="55304" name="Picture 8" descr="https://www.int-edu.ru/sites/default/files/images/zifra_bio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000246"/>
            <a:ext cx="3767118" cy="2524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8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/>
              <a:pPr algn="ctr"/>
              <a:t>5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72"/>
            <a:ext cx="8086754" cy="571504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Цифровые лаборатории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школах 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7172"/>
            <a:ext cx="50003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Date Placeholder 7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6143668" cy="273844"/>
          </a:xfrm>
        </p:spPr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6" name="Picture 2" descr="https://interactiv63.ru/wp-content/uploads/2016/07/NOVA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90"/>
            <a:ext cx="243252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 descr="https://kazan.fgoskomplekt.ru/upload/iblock/53/15/product_image_91615_167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8"/>
            <a:ext cx="219076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6" name="Picture 12" descr="https://www.globisens.ru/images/editor/catalog/bio-chem-main-pic.jpg"/>
          <p:cNvPicPr>
            <a:picLocks noChangeAspect="1" noChangeArrowheads="1"/>
          </p:cNvPicPr>
          <p:nvPr/>
        </p:nvPicPr>
        <p:blipFill>
          <a:blip r:embed="rId5" cstate="print"/>
          <a:srcRect b="5701"/>
          <a:stretch>
            <a:fillRect/>
          </a:stretch>
        </p:blipFill>
        <p:spPr bwMode="auto">
          <a:xfrm>
            <a:off x="2643174" y="2786064"/>
            <a:ext cx="3643338" cy="1857388"/>
          </a:xfrm>
          <a:prstGeom prst="rect">
            <a:avLst/>
          </a:prstGeom>
          <a:noFill/>
        </p:spPr>
      </p:pic>
      <p:pic>
        <p:nvPicPr>
          <p:cNvPr id="16" name="Picture 10" descr="https://pedsovet.su/_pu/62/16698671.jpg"/>
          <p:cNvPicPr>
            <a:picLocks noChangeAspect="1" noChangeArrowheads="1"/>
          </p:cNvPicPr>
          <p:nvPr/>
        </p:nvPicPr>
        <p:blipFill>
          <a:blip r:embed="rId6"/>
          <a:srcRect r="2777"/>
          <a:stretch>
            <a:fillRect/>
          </a:stretch>
        </p:blipFill>
        <p:spPr bwMode="auto">
          <a:xfrm>
            <a:off x="6572264" y="2714626"/>
            <a:ext cx="2500330" cy="1715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8" name="Picture 14" descr="1"/>
          <p:cNvPicPr>
            <a:picLocks noChangeAspect="1" noChangeArrowheads="1"/>
          </p:cNvPicPr>
          <p:nvPr/>
        </p:nvPicPr>
        <p:blipFill>
          <a:blip r:embed="rId7" cstate="print"/>
          <a:srcRect l="29730" r="21621" b="7098"/>
          <a:stretch>
            <a:fillRect/>
          </a:stretch>
        </p:blipFill>
        <p:spPr bwMode="auto">
          <a:xfrm>
            <a:off x="3571868" y="571486"/>
            <a:ext cx="1785950" cy="2259553"/>
          </a:xfrm>
          <a:prstGeom prst="rect">
            <a:avLst/>
          </a:prstGeom>
          <a:noFill/>
        </p:spPr>
      </p:pic>
      <p:pic>
        <p:nvPicPr>
          <p:cNvPr id="18" name="Рисунок 17" descr="Colorado-Web-Design-Social-Media-Marketing-Background-with-W50Fill.jpg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2808"/>
          <a:stretch>
            <a:fillRect/>
          </a:stretch>
        </p:blipFill>
        <p:spPr>
          <a:xfrm flipH="1">
            <a:off x="3283398" y="-71456"/>
            <a:ext cx="5860602" cy="2659532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</p:pic>
      <p:pic>
        <p:nvPicPr>
          <p:cNvPr id="19" name="Picture 8" descr="https://static.wixstatic.com/media/46737a_6e01821f175e4315bf9ff9deb8c56bf1~mv2.png/v1/fill/w_498,h_498,al_c,usm_0.66_1.00_0.01/46737a_6e01821f175e4315bf9ff9deb8c56bf1~mv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2252" y="-500084"/>
            <a:ext cx="2671748" cy="2671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7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Colorado-Web-Design-Social-Media-Marketing-Background-with-W50Fil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83398" y="0"/>
            <a:ext cx="5860602" cy="3445350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</p:pic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/>
              <a:pPr algn="ctr"/>
              <a:t>6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72"/>
            <a:ext cx="8086754" cy="571504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Цифровые лаборатории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школах 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7172"/>
            <a:ext cx="50003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Date Placeholder 7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6143668" cy="273844"/>
          </a:xfrm>
        </p:spPr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472" y="1285866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472" y="2071684"/>
            <a:ext cx="4572032" cy="249299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ограниченные временные рамки урока;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количественного химического эксперимента в базовых учебных программах;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недостаточное внимание к проблемному, поисковому и исследовательскому эксперименту на уроках;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недостаточная оснащенность кабинетов химии;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понятий, содержание которых существенно выходит за рамки Государственного образовательного стандарта (базовый уровень).</a:t>
            </a: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Colorado-Web-Design-Social-Media-Marketing-Background-with-W50Fil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83398" y="0"/>
            <a:ext cx="5860602" cy="3445350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</p:pic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/>
              <a:pPr algn="ctr"/>
              <a:t>7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72"/>
            <a:ext cx="8086754" cy="571504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Цифровые лаборатории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школах 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7172"/>
            <a:ext cx="50003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Date Placeholder 7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6143668" cy="273844"/>
          </a:xfrm>
        </p:spPr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472" y="1285866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Преимущества использования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472" y="2071684"/>
            <a:ext cx="4572032" cy="230832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наглядное представление результатов эксперимента в виде графиков, диаграмм и таблиц;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хранения и компьютерной обработки результатов эксперимента, измерений;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сокращение времени эксперимента;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возможности для индивидуализации обучения и организации проектной деятельности.</a:t>
            </a: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настасия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C1CF07D-8B3F-4D32-B059-0039CEA46DB1}" type="slidenum">
              <a:rPr lang="en-US" b="1" smtClean="0">
                <a:solidFill>
                  <a:srgbClr val="203B92"/>
                </a:solidFill>
              </a:rPr>
              <a:pPr algn="ctr"/>
              <a:t>8</a:t>
            </a:fld>
            <a:endParaRPr lang="en-US" b="1" dirty="0">
              <a:solidFill>
                <a:srgbClr val="203B92"/>
              </a:solidFill>
            </a:endParaRPr>
          </a:p>
        </p:txBody>
      </p:sp>
      <p:sp>
        <p:nvSpPr>
          <p:cNvPr id="10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1500167" y="4767263"/>
            <a:ext cx="5786477" cy="273844"/>
          </a:xfrm>
        </p:spPr>
        <p:txBody>
          <a:bodyPr/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142858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Выводы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714494"/>
            <a:ext cx="5429288" cy="286232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количества школьных предметов, в которых активно используются цифровые датчики и компьютерные методы анализа данных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применением цифровых лабораторий ученики могут количественно исследовать изучаемые процессы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Демонстрационный эксперимент стал более наглядным</a:t>
            </a: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цифровых лабораторий позволяет добиться высокого уровня усвоения знаний, устойчивого роста познавательного интереса учащихся</a:t>
            </a: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 - Showeet">
  <a:themeElements>
    <a:clrScheme name="УрГПУ">
      <a:dk1>
        <a:sysClr val="windowText" lastClr="000000"/>
      </a:dk1>
      <a:lt1>
        <a:sysClr val="window" lastClr="FFFFFF"/>
      </a:lt1>
      <a:dk2>
        <a:srgbClr val="203B92"/>
      </a:dk2>
      <a:lt2>
        <a:srgbClr val="EEECE1"/>
      </a:lt2>
      <a:accent1>
        <a:srgbClr val="7F7F7F"/>
      </a:accent1>
      <a:accent2>
        <a:srgbClr val="E95B4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рГПУ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66498</TotalTime>
  <Words>177</Words>
  <Application>Microsoft Office PowerPoint</Application>
  <PresentationFormat>Экран (16:9)</PresentationFormat>
  <Paragraphs>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Roboto Condensed</vt:lpstr>
      <vt:lpstr>Calibri</vt:lpstr>
      <vt:lpstr>Open Sans</vt:lpstr>
      <vt:lpstr>Roboto</vt:lpstr>
      <vt:lpstr>Calibri Light</vt:lpstr>
      <vt:lpstr>Custom Design - Showeet</vt:lpstr>
      <vt:lpstr>Showeet theme</vt:lpstr>
      <vt:lpstr>showeet</vt:lpstr>
      <vt:lpstr>Цифровые лаборатории как средство современного школьного химического образования   Шведова Наталья алексеевна</vt:lpstr>
      <vt:lpstr>Лабораторные работы в школе</vt:lpstr>
      <vt:lpstr>Цифровые лаборатории  </vt:lpstr>
      <vt:lpstr>Цифровые лаборатории  </vt:lpstr>
      <vt:lpstr>Цифровые лаборатории в школах </vt:lpstr>
      <vt:lpstr>Цифровые лаборатории в школах </vt:lpstr>
      <vt:lpstr>Цифровые лаборатории в школах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 «Уральский государственный педагогический университет»  в цифрах и фактах</dc:title>
  <dc:creator>USPU</dc:creator>
  <cp:lastModifiedBy>Учитель</cp:lastModifiedBy>
  <cp:revision>86</cp:revision>
  <dcterms:created xsi:type="dcterms:W3CDTF">2011-05-09T14:18:21Z</dcterms:created>
  <dcterms:modified xsi:type="dcterms:W3CDTF">2021-02-20T08:22:26Z</dcterms:modified>
</cp:coreProperties>
</file>